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7" r:id="rId4"/>
    <p:sldId id="262" r:id="rId5"/>
    <p:sldId id="258" r:id="rId6"/>
    <p:sldId id="264" r:id="rId7"/>
    <p:sldId id="259" r:id="rId8"/>
    <p:sldId id="265" r:id="rId9"/>
    <p:sldId id="260" r:id="rId10"/>
    <p:sldId id="266" r:id="rId11"/>
    <p:sldId id="261" r:id="rId12"/>
    <p:sldId id="267" r:id="rId13"/>
    <p:sldId id="263" r:id="rId14"/>
    <p:sldId id="268" r:id="rId15"/>
    <p:sldId id="283"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5EED-E3A8-4F88-97E3-5E58F170CF3F}"/>
              </a:ext>
            </a:extLst>
          </p:cNvPr>
          <p:cNvSpPr>
            <a:spLocks noGrp="1"/>
          </p:cNvSpPr>
          <p:nvPr>
            <p:ph type="ctrTitle"/>
          </p:nvPr>
        </p:nvSpPr>
        <p:spPr/>
        <p:txBody>
          <a:bodyPr/>
          <a:lstStyle/>
          <a:p>
            <a:r>
              <a:rPr lang="en-AU" dirty="0"/>
              <a:t>Australian Province</a:t>
            </a:r>
          </a:p>
        </p:txBody>
      </p:sp>
      <p:sp>
        <p:nvSpPr>
          <p:cNvPr id="3" name="Subtitle 2">
            <a:extLst>
              <a:ext uri="{FF2B5EF4-FFF2-40B4-BE49-F238E27FC236}">
                <a16:creationId xmlns:a16="http://schemas.microsoft.com/office/drawing/2014/main" id="{CDC30B10-7B45-4EEE-9A26-02B4F16171E9}"/>
              </a:ext>
            </a:extLst>
          </p:cNvPr>
          <p:cNvSpPr>
            <a:spLocks noGrp="1"/>
          </p:cNvSpPr>
          <p:nvPr>
            <p:ph type="subTitle" idx="1"/>
          </p:nvPr>
        </p:nvSpPr>
        <p:spPr/>
        <p:txBody>
          <a:bodyPr/>
          <a:lstStyle/>
          <a:p>
            <a:r>
              <a:rPr lang="en-AU" dirty="0"/>
              <a:t>Education Ministry 2018</a:t>
            </a:r>
          </a:p>
        </p:txBody>
      </p:sp>
    </p:spTree>
    <p:extLst>
      <p:ext uri="{BB962C8B-B14F-4D97-AF65-F5344CB8AC3E}">
        <p14:creationId xmlns:p14="http://schemas.microsoft.com/office/powerpoint/2010/main" val="281093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60D5-496B-4089-99E2-B62BBF381F5B}"/>
              </a:ext>
            </a:extLst>
          </p:cNvPr>
          <p:cNvSpPr>
            <a:spLocks noGrp="1"/>
          </p:cNvSpPr>
          <p:nvPr>
            <p:ph type="title"/>
          </p:nvPr>
        </p:nvSpPr>
        <p:spPr/>
        <p:txBody>
          <a:bodyPr/>
          <a:lstStyle/>
          <a:p>
            <a:endParaRPr lang="en-AU"/>
          </a:p>
        </p:txBody>
      </p:sp>
      <p:pic>
        <p:nvPicPr>
          <p:cNvPr id="6" name="Content Placeholder 5">
            <a:extLst>
              <a:ext uri="{FF2B5EF4-FFF2-40B4-BE49-F238E27FC236}">
                <a16:creationId xmlns:a16="http://schemas.microsoft.com/office/drawing/2014/main" id="{5C8142A6-3377-4A87-A81E-C0A5E6BFA0A2}"/>
              </a:ext>
            </a:extLst>
          </p:cNvPr>
          <p:cNvPicPr>
            <a:picLocks noGrp="1" noChangeAspect="1"/>
          </p:cNvPicPr>
          <p:nvPr>
            <p:ph sz="half" idx="1"/>
          </p:nvPr>
        </p:nvPicPr>
        <p:blipFill>
          <a:blip r:embed="rId2"/>
          <a:stretch>
            <a:fillRect/>
          </a:stretch>
        </p:blipFill>
        <p:spPr>
          <a:xfrm>
            <a:off x="684213" y="1106865"/>
            <a:ext cx="4937125" cy="2772608"/>
          </a:xfrm>
        </p:spPr>
      </p:pic>
      <p:pic>
        <p:nvPicPr>
          <p:cNvPr id="8" name="Content Placeholder 7">
            <a:extLst>
              <a:ext uri="{FF2B5EF4-FFF2-40B4-BE49-F238E27FC236}">
                <a16:creationId xmlns:a16="http://schemas.microsoft.com/office/drawing/2014/main" id="{FD2082C5-FF2B-4619-8D25-EC6D7994B7AA}"/>
              </a:ext>
            </a:extLst>
          </p:cNvPr>
          <p:cNvPicPr>
            <a:picLocks noGrp="1" noChangeAspect="1"/>
          </p:cNvPicPr>
          <p:nvPr>
            <p:ph sz="half" idx="2"/>
          </p:nvPr>
        </p:nvPicPr>
        <p:blipFill>
          <a:blip r:embed="rId3"/>
          <a:stretch>
            <a:fillRect/>
          </a:stretch>
        </p:blipFill>
        <p:spPr>
          <a:xfrm>
            <a:off x="6203853" y="1106865"/>
            <a:ext cx="4628270" cy="3254119"/>
          </a:xfrm>
        </p:spPr>
      </p:pic>
    </p:spTree>
    <p:extLst>
      <p:ext uri="{BB962C8B-B14F-4D97-AF65-F5344CB8AC3E}">
        <p14:creationId xmlns:p14="http://schemas.microsoft.com/office/powerpoint/2010/main" val="233187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4967-28FB-4FD2-9D45-60B48A98CA75}"/>
              </a:ext>
            </a:extLst>
          </p:cNvPr>
          <p:cNvSpPr>
            <a:spLocks noGrp="1"/>
          </p:cNvSpPr>
          <p:nvPr>
            <p:ph type="title"/>
          </p:nvPr>
        </p:nvSpPr>
        <p:spPr/>
        <p:txBody>
          <a:bodyPr/>
          <a:lstStyle/>
          <a:p>
            <a:r>
              <a:rPr lang="en-AU" dirty="0"/>
              <a:t>Saint Ignatius’ college, Adelaide 1951</a:t>
            </a:r>
          </a:p>
        </p:txBody>
      </p:sp>
      <p:pic>
        <p:nvPicPr>
          <p:cNvPr id="6" name="Content Placeholder 5">
            <a:extLst>
              <a:ext uri="{FF2B5EF4-FFF2-40B4-BE49-F238E27FC236}">
                <a16:creationId xmlns:a16="http://schemas.microsoft.com/office/drawing/2014/main" id="{0AE60B90-B522-4A05-AB47-28C3896E21CE}"/>
              </a:ext>
            </a:extLst>
          </p:cNvPr>
          <p:cNvPicPr>
            <a:picLocks noGrp="1" noChangeAspect="1"/>
          </p:cNvPicPr>
          <p:nvPr>
            <p:ph sz="half" idx="1"/>
          </p:nvPr>
        </p:nvPicPr>
        <p:blipFill>
          <a:blip r:embed="rId2"/>
          <a:stretch>
            <a:fillRect/>
          </a:stretch>
        </p:blipFill>
        <p:spPr>
          <a:xfrm>
            <a:off x="684213" y="846378"/>
            <a:ext cx="4937125" cy="3293582"/>
          </a:xfrm>
        </p:spPr>
      </p:pic>
      <p:sp>
        <p:nvSpPr>
          <p:cNvPr id="4" name="Content Placeholder 3">
            <a:extLst>
              <a:ext uri="{FF2B5EF4-FFF2-40B4-BE49-F238E27FC236}">
                <a16:creationId xmlns:a16="http://schemas.microsoft.com/office/drawing/2014/main" id="{DB55FE3D-33EA-44DC-BC26-5FFD42FCB94B}"/>
              </a:ext>
            </a:extLst>
          </p:cNvPr>
          <p:cNvSpPr>
            <a:spLocks noGrp="1"/>
          </p:cNvSpPr>
          <p:nvPr>
            <p:ph sz="half" idx="2"/>
          </p:nvPr>
        </p:nvSpPr>
        <p:spPr/>
        <p:txBody>
          <a:bodyPr/>
          <a:lstStyle/>
          <a:p>
            <a:r>
              <a:rPr lang="en-AU" dirty="0"/>
              <a:t>Two campuses –3 year old- Year 6, Years 7-12</a:t>
            </a:r>
          </a:p>
          <a:p>
            <a:r>
              <a:rPr lang="en-AU" dirty="0"/>
              <a:t>Co-educational</a:t>
            </a:r>
          </a:p>
          <a:p>
            <a:r>
              <a:rPr lang="en-AU" dirty="0"/>
              <a:t>1385 students – 73 % Catholic</a:t>
            </a:r>
          </a:p>
          <a:p>
            <a:r>
              <a:rPr lang="en-AU" dirty="0"/>
              <a:t>198 staff including 2 Jesuits</a:t>
            </a:r>
          </a:p>
          <a:p>
            <a:r>
              <a:rPr lang="en-AU" dirty="0"/>
              <a:t>New Principal and Rector this year</a:t>
            </a:r>
          </a:p>
          <a:p>
            <a:endParaRPr lang="en-AU" dirty="0"/>
          </a:p>
          <a:p>
            <a:endParaRPr lang="en-AU" dirty="0"/>
          </a:p>
          <a:p>
            <a:endParaRPr lang="en-AU" dirty="0"/>
          </a:p>
        </p:txBody>
      </p:sp>
    </p:spTree>
    <p:extLst>
      <p:ext uri="{BB962C8B-B14F-4D97-AF65-F5344CB8AC3E}">
        <p14:creationId xmlns:p14="http://schemas.microsoft.com/office/powerpoint/2010/main" val="368603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7A71-E894-46CA-B818-DD5B69E32525}"/>
              </a:ext>
            </a:extLst>
          </p:cNvPr>
          <p:cNvSpPr>
            <a:spLocks noGrp="1"/>
          </p:cNvSpPr>
          <p:nvPr>
            <p:ph type="title"/>
          </p:nvPr>
        </p:nvSpPr>
        <p:spPr/>
        <p:txBody>
          <a:bodyPr/>
          <a:lstStyle/>
          <a:p>
            <a:endParaRPr lang="en-AU"/>
          </a:p>
        </p:txBody>
      </p:sp>
      <p:pic>
        <p:nvPicPr>
          <p:cNvPr id="6" name="Content Placeholder 5">
            <a:extLst>
              <a:ext uri="{FF2B5EF4-FFF2-40B4-BE49-F238E27FC236}">
                <a16:creationId xmlns:a16="http://schemas.microsoft.com/office/drawing/2014/main" id="{FBD8A300-E9BB-48AE-B8CA-0EB17F8CBC5A}"/>
              </a:ext>
            </a:extLst>
          </p:cNvPr>
          <p:cNvPicPr>
            <a:picLocks noGrp="1" noChangeAspect="1"/>
          </p:cNvPicPr>
          <p:nvPr>
            <p:ph sz="half" idx="1"/>
          </p:nvPr>
        </p:nvPicPr>
        <p:blipFill>
          <a:blip r:embed="rId2"/>
          <a:stretch>
            <a:fillRect/>
          </a:stretch>
        </p:blipFill>
        <p:spPr>
          <a:xfrm>
            <a:off x="684213" y="848209"/>
            <a:ext cx="4937125" cy="3289920"/>
          </a:xfrm>
        </p:spPr>
      </p:pic>
      <p:pic>
        <p:nvPicPr>
          <p:cNvPr id="8" name="Content Placeholder 7">
            <a:extLst>
              <a:ext uri="{FF2B5EF4-FFF2-40B4-BE49-F238E27FC236}">
                <a16:creationId xmlns:a16="http://schemas.microsoft.com/office/drawing/2014/main" id="{200CCA73-C36F-4421-BA06-7BE00F04385E}"/>
              </a:ext>
            </a:extLst>
          </p:cNvPr>
          <p:cNvPicPr>
            <a:picLocks noGrp="1" noChangeAspect="1"/>
          </p:cNvPicPr>
          <p:nvPr>
            <p:ph sz="half" idx="2"/>
          </p:nvPr>
        </p:nvPicPr>
        <p:blipFill>
          <a:blip r:embed="rId3"/>
          <a:stretch>
            <a:fillRect/>
          </a:stretch>
        </p:blipFill>
        <p:spPr>
          <a:xfrm>
            <a:off x="5808663" y="848519"/>
            <a:ext cx="4933950" cy="3289300"/>
          </a:xfrm>
        </p:spPr>
      </p:pic>
    </p:spTree>
    <p:extLst>
      <p:ext uri="{BB962C8B-B14F-4D97-AF65-F5344CB8AC3E}">
        <p14:creationId xmlns:p14="http://schemas.microsoft.com/office/powerpoint/2010/main" val="253676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5D95-E9DA-46A2-A49E-4A81508FB92A}"/>
              </a:ext>
            </a:extLst>
          </p:cNvPr>
          <p:cNvSpPr>
            <a:spLocks noGrp="1"/>
          </p:cNvSpPr>
          <p:nvPr>
            <p:ph type="title"/>
          </p:nvPr>
        </p:nvSpPr>
        <p:spPr/>
        <p:txBody>
          <a:bodyPr/>
          <a:lstStyle/>
          <a:p>
            <a:r>
              <a:rPr lang="en-AU" dirty="0"/>
              <a:t>Redfern </a:t>
            </a:r>
            <a:r>
              <a:rPr lang="en-AU" dirty="0" err="1"/>
              <a:t>jarjum</a:t>
            </a:r>
            <a:r>
              <a:rPr lang="en-AU" dirty="0"/>
              <a:t> college, Sydney 2013</a:t>
            </a:r>
          </a:p>
        </p:txBody>
      </p:sp>
      <p:pic>
        <p:nvPicPr>
          <p:cNvPr id="6" name="Content Placeholder 5">
            <a:extLst>
              <a:ext uri="{FF2B5EF4-FFF2-40B4-BE49-F238E27FC236}">
                <a16:creationId xmlns:a16="http://schemas.microsoft.com/office/drawing/2014/main" id="{B14EDB17-A161-48A8-BBDB-9E2F1CAE95FD}"/>
              </a:ext>
            </a:extLst>
          </p:cNvPr>
          <p:cNvPicPr>
            <a:picLocks noGrp="1" noChangeAspect="1"/>
          </p:cNvPicPr>
          <p:nvPr>
            <p:ph sz="half" idx="1"/>
          </p:nvPr>
        </p:nvPicPr>
        <p:blipFill>
          <a:blip r:embed="rId2"/>
          <a:stretch>
            <a:fillRect/>
          </a:stretch>
        </p:blipFill>
        <p:spPr>
          <a:xfrm>
            <a:off x="684213" y="1329418"/>
            <a:ext cx="4937125" cy="2327501"/>
          </a:xfrm>
        </p:spPr>
      </p:pic>
      <p:sp>
        <p:nvSpPr>
          <p:cNvPr id="4" name="Content Placeholder 3">
            <a:extLst>
              <a:ext uri="{FF2B5EF4-FFF2-40B4-BE49-F238E27FC236}">
                <a16:creationId xmlns:a16="http://schemas.microsoft.com/office/drawing/2014/main" id="{85F5C5B9-B5A4-4219-A7C8-98F0B38782CF}"/>
              </a:ext>
            </a:extLst>
          </p:cNvPr>
          <p:cNvSpPr>
            <a:spLocks noGrp="1"/>
          </p:cNvSpPr>
          <p:nvPr>
            <p:ph sz="half" idx="2"/>
          </p:nvPr>
        </p:nvSpPr>
        <p:spPr/>
        <p:txBody>
          <a:bodyPr/>
          <a:lstStyle/>
          <a:p>
            <a:r>
              <a:rPr lang="en-AU" dirty="0"/>
              <a:t>Offers education to First Nations/Indigenous students </a:t>
            </a:r>
            <a:r>
              <a:rPr lang="en-AU" dirty="0" err="1"/>
              <a:t>whohave</a:t>
            </a:r>
            <a:r>
              <a:rPr lang="en-AU" dirty="0"/>
              <a:t>  fallen outside mainstream schools</a:t>
            </a:r>
          </a:p>
          <a:p>
            <a:r>
              <a:rPr lang="en-AU" dirty="0"/>
              <a:t>Coeducational </a:t>
            </a:r>
          </a:p>
          <a:p>
            <a:r>
              <a:rPr lang="en-AU" dirty="0"/>
              <a:t>16 students – 0% Catholic</a:t>
            </a:r>
          </a:p>
          <a:p>
            <a:r>
              <a:rPr lang="en-AU" dirty="0"/>
              <a:t>8 staff</a:t>
            </a:r>
          </a:p>
          <a:p>
            <a:r>
              <a:rPr lang="en-AU" dirty="0"/>
              <a:t>Recruiting for a new Principal </a:t>
            </a:r>
          </a:p>
          <a:p>
            <a:endParaRPr lang="en-AU" dirty="0"/>
          </a:p>
          <a:p>
            <a:endParaRPr lang="en-AU" dirty="0"/>
          </a:p>
        </p:txBody>
      </p:sp>
    </p:spTree>
    <p:extLst>
      <p:ext uri="{BB962C8B-B14F-4D97-AF65-F5344CB8AC3E}">
        <p14:creationId xmlns:p14="http://schemas.microsoft.com/office/powerpoint/2010/main" val="13807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43925-1F05-42EE-B710-60480F614B23}"/>
              </a:ext>
            </a:extLst>
          </p:cNvPr>
          <p:cNvSpPr>
            <a:spLocks noGrp="1"/>
          </p:cNvSpPr>
          <p:nvPr>
            <p:ph type="ctrTitle"/>
          </p:nvPr>
        </p:nvSpPr>
        <p:spPr/>
        <p:txBody>
          <a:bodyPr/>
          <a:lstStyle/>
          <a:p>
            <a:r>
              <a:rPr lang="en-AU" dirty="0"/>
              <a:t>Jesuit companion schools</a:t>
            </a:r>
          </a:p>
        </p:txBody>
      </p:sp>
      <p:sp>
        <p:nvSpPr>
          <p:cNvPr id="6" name="Subtitle 5">
            <a:extLst>
              <a:ext uri="{FF2B5EF4-FFF2-40B4-BE49-F238E27FC236}">
                <a16:creationId xmlns:a16="http://schemas.microsoft.com/office/drawing/2014/main" id="{7DCA0660-E2C7-463E-91F2-D2C6F28F2494}"/>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03563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CB07-5A65-4544-916F-F4078C7843F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5228B8A3-12EA-4F1C-87C0-FC82CD9C9F69}"/>
              </a:ext>
            </a:extLst>
          </p:cNvPr>
          <p:cNvSpPr>
            <a:spLocks noGrp="1"/>
          </p:cNvSpPr>
          <p:nvPr>
            <p:ph idx="1"/>
          </p:nvPr>
        </p:nvSpPr>
        <p:spPr>
          <a:xfrm>
            <a:off x="684212" y="685800"/>
            <a:ext cx="8534400" cy="5608983"/>
          </a:xfrm>
        </p:spPr>
        <p:txBody>
          <a:bodyPr>
            <a:normAutofit fontScale="92500" lnSpcReduction="20000"/>
          </a:bodyPr>
          <a:lstStyle/>
          <a:p>
            <a:r>
              <a:rPr lang="en-AU" sz="2400" dirty="0"/>
              <a:t>The Province has no legal or financial responsibility or governance oversight of these schools.</a:t>
            </a:r>
          </a:p>
          <a:p>
            <a:r>
              <a:rPr lang="en-AU" sz="2400" dirty="0"/>
              <a:t>The Province, through Jesuit Education Australia, seeks to help them embed the Ignatian ethos and charism within the school, especially in their faith formation offering and through the use of the IPP to support curriculum. They appoint a member of staff as their Ignatian Co-Ordinator.</a:t>
            </a:r>
          </a:p>
          <a:p>
            <a:r>
              <a:rPr lang="en-AU" sz="2400" dirty="0"/>
              <a:t>Together with the Jesuit owned schools they belong to the JACSA network – Principals and Rectors meet 3 times a year, Ignatian Co-ordinators and other professional learning communities</a:t>
            </a:r>
          </a:p>
          <a:p>
            <a:r>
              <a:rPr lang="en-AU" sz="2400" dirty="0"/>
              <a:t>Students of JACSA participate in sporting carnivals, senior student leaders conference and a joint immersion to Timor </a:t>
            </a:r>
            <a:r>
              <a:rPr lang="en-AU" sz="2400" dirty="0" err="1"/>
              <a:t>Leste</a:t>
            </a:r>
            <a:endParaRPr lang="en-AU" sz="2400" dirty="0"/>
          </a:p>
          <a:p>
            <a:r>
              <a:rPr lang="en-AU" sz="2400" dirty="0"/>
              <a:t>Ignatian pilgrimages for selected staff of JACSA  to Europe and Asia – following the footsteps of Ignatius and Francis Xavier</a:t>
            </a:r>
          </a:p>
          <a:p>
            <a:pPr marL="0" indent="0">
              <a:buNone/>
            </a:pPr>
            <a:endParaRPr lang="en-AU" dirty="0"/>
          </a:p>
        </p:txBody>
      </p:sp>
    </p:spTree>
    <p:extLst>
      <p:ext uri="{BB962C8B-B14F-4D97-AF65-F5344CB8AC3E}">
        <p14:creationId xmlns:p14="http://schemas.microsoft.com/office/powerpoint/2010/main" val="346873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EB9C-325C-4314-8EB8-28518215824E}"/>
              </a:ext>
            </a:extLst>
          </p:cNvPr>
          <p:cNvSpPr>
            <a:spLocks noGrp="1"/>
          </p:cNvSpPr>
          <p:nvPr>
            <p:ph type="title"/>
          </p:nvPr>
        </p:nvSpPr>
        <p:spPr/>
        <p:txBody>
          <a:bodyPr/>
          <a:lstStyle/>
          <a:p>
            <a:r>
              <a:rPr lang="en-AU" dirty="0"/>
              <a:t>John XXIII College, </a:t>
            </a:r>
            <a:r>
              <a:rPr lang="en-AU" dirty="0" err="1"/>
              <a:t>perth</a:t>
            </a:r>
            <a:r>
              <a:rPr lang="en-AU" dirty="0"/>
              <a:t> 1977</a:t>
            </a:r>
          </a:p>
        </p:txBody>
      </p:sp>
      <p:pic>
        <p:nvPicPr>
          <p:cNvPr id="6" name="Content Placeholder 5">
            <a:extLst>
              <a:ext uri="{FF2B5EF4-FFF2-40B4-BE49-F238E27FC236}">
                <a16:creationId xmlns:a16="http://schemas.microsoft.com/office/drawing/2014/main" id="{C7FB64A4-7E99-46D0-9F30-C411AF5B9931}"/>
              </a:ext>
            </a:extLst>
          </p:cNvPr>
          <p:cNvPicPr>
            <a:picLocks noGrp="1" noChangeAspect="1"/>
          </p:cNvPicPr>
          <p:nvPr>
            <p:ph sz="half" idx="1"/>
          </p:nvPr>
        </p:nvPicPr>
        <p:blipFill>
          <a:blip r:embed="rId2"/>
          <a:stretch>
            <a:fillRect/>
          </a:stretch>
        </p:blipFill>
        <p:spPr>
          <a:xfrm>
            <a:off x="684213" y="906236"/>
            <a:ext cx="4937125" cy="3173866"/>
          </a:xfrm>
        </p:spPr>
      </p:pic>
      <p:sp>
        <p:nvSpPr>
          <p:cNvPr id="4" name="Content Placeholder 3">
            <a:extLst>
              <a:ext uri="{FF2B5EF4-FFF2-40B4-BE49-F238E27FC236}">
                <a16:creationId xmlns:a16="http://schemas.microsoft.com/office/drawing/2014/main" id="{0A44FD37-C6BA-446E-BECE-B7EFA4BAA536}"/>
              </a:ext>
            </a:extLst>
          </p:cNvPr>
          <p:cNvSpPr>
            <a:spLocks noGrp="1"/>
          </p:cNvSpPr>
          <p:nvPr>
            <p:ph sz="half" idx="2"/>
          </p:nvPr>
        </p:nvSpPr>
        <p:spPr/>
        <p:txBody>
          <a:bodyPr/>
          <a:lstStyle/>
          <a:p>
            <a:r>
              <a:rPr lang="en-AU" dirty="0"/>
              <a:t>Amalgamation of St Louis School (Jesuit Boys) and Loreto Girls Nedlands</a:t>
            </a:r>
          </a:p>
          <a:p>
            <a:r>
              <a:rPr lang="en-AU" dirty="0"/>
              <a:t>Co education, K-Year 12</a:t>
            </a:r>
          </a:p>
          <a:p>
            <a:r>
              <a:rPr lang="en-AU" dirty="0"/>
              <a:t>1539 students – 81% Catholic</a:t>
            </a:r>
          </a:p>
          <a:p>
            <a:r>
              <a:rPr lang="en-AU" dirty="0"/>
              <a:t>241 Staff</a:t>
            </a:r>
          </a:p>
          <a:p>
            <a:r>
              <a:rPr lang="en-AU" dirty="0"/>
              <a:t>Independent Catholic school, Jesuit Provincial representative on Governing Council</a:t>
            </a:r>
          </a:p>
          <a:p>
            <a:endParaRPr lang="en-AU" dirty="0"/>
          </a:p>
        </p:txBody>
      </p:sp>
    </p:spTree>
    <p:extLst>
      <p:ext uri="{BB962C8B-B14F-4D97-AF65-F5344CB8AC3E}">
        <p14:creationId xmlns:p14="http://schemas.microsoft.com/office/powerpoint/2010/main" val="392780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492B-2F81-46E3-B40E-318F0E973A17}"/>
              </a:ext>
            </a:extLst>
          </p:cNvPr>
          <p:cNvSpPr>
            <a:spLocks noGrp="1"/>
          </p:cNvSpPr>
          <p:nvPr>
            <p:ph type="title"/>
          </p:nvPr>
        </p:nvSpPr>
        <p:spPr/>
        <p:txBody>
          <a:bodyPr/>
          <a:lstStyle/>
          <a:p>
            <a:r>
              <a:rPr lang="en-AU" dirty="0"/>
              <a:t>Loyola college, watsonia, Melbourne 1980</a:t>
            </a:r>
          </a:p>
        </p:txBody>
      </p:sp>
      <p:pic>
        <p:nvPicPr>
          <p:cNvPr id="6" name="Content Placeholder 5">
            <a:extLst>
              <a:ext uri="{FF2B5EF4-FFF2-40B4-BE49-F238E27FC236}">
                <a16:creationId xmlns:a16="http://schemas.microsoft.com/office/drawing/2014/main" id="{5689E03D-7CB8-4447-BB5C-DB422883E266}"/>
              </a:ext>
            </a:extLst>
          </p:cNvPr>
          <p:cNvPicPr>
            <a:picLocks noGrp="1" noChangeAspect="1"/>
          </p:cNvPicPr>
          <p:nvPr>
            <p:ph sz="half" idx="1"/>
          </p:nvPr>
        </p:nvPicPr>
        <p:blipFill>
          <a:blip r:embed="rId2"/>
          <a:stretch>
            <a:fillRect/>
          </a:stretch>
        </p:blipFill>
        <p:spPr>
          <a:xfrm>
            <a:off x="684213" y="928621"/>
            <a:ext cx="4937125" cy="3129095"/>
          </a:xfrm>
        </p:spPr>
      </p:pic>
      <p:sp>
        <p:nvSpPr>
          <p:cNvPr id="4" name="Content Placeholder 3">
            <a:extLst>
              <a:ext uri="{FF2B5EF4-FFF2-40B4-BE49-F238E27FC236}">
                <a16:creationId xmlns:a16="http://schemas.microsoft.com/office/drawing/2014/main" id="{E4115868-82A6-4245-9881-790749A7B975}"/>
              </a:ext>
            </a:extLst>
          </p:cNvPr>
          <p:cNvSpPr>
            <a:spLocks noGrp="1"/>
          </p:cNvSpPr>
          <p:nvPr>
            <p:ph sz="half" idx="2"/>
          </p:nvPr>
        </p:nvSpPr>
        <p:spPr/>
        <p:txBody>
          <a:bodyPr/>
          <a:lstStyle/>
          <a:p>
            <a:r>
              <a:rPr lang="en-AU" dirty="0"/>
              <a:t>Years 7-12, Co-education</a:t>
            </a:r>
          </a:p>
          <a:p>
            <a:r>
              <a:rPr lang="en-AU" dirty="0"/>
              <a:t>1341 students – 77% Catholic </a:t>
            </a:r>
          </a:p>
          <a:p>
            <a:r>
              <a:rPr lang="en-AU" dirty="0"/>
              <a:t>160 staff</a:t>
            </a:r>
          </a:p>
          <a:p>
            <a:r>
              <a:rPr lang="en-AU" dirty="0"/>
              <a:t>Diocesan school governed by 6 Canonical administrators – parish priests of 6 parishes in the area.</a:t>
            </a:r>
          </a:p>
          <a:p>
            <a:endParaRPr lang="en-AU" dirty="0"/>
          </a:p>
        </p:txBody>
      </p:sp>
    </p:spTree>
    <p:extLst>
      <p:ext uri="{BB962C8B-B14F-4D97-AF65-F5344CB8AC3E}">
        <p14:creationId xmlns:p14="http://schemas.microsoft.com/office/powerpoint/2010/main" val="354504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E065-8CC5-4F65-B6E1-E5E838B73A2C}"/>
              </a:ext>
            </a:extLst>
          </p:cNvPr>
          <p:cNvSpPr>
            <a:spLocks noGrp="1"/>
          </p:cNvSpPr>
          <p:nvPr>
            <p:ph type="title"/>
          </p:nvPr>
        </p:nvSpPr>
        <p:spPr/>
        <p:txBody>
          <a:bodyPr>
            <a:normAutofit fontScale="90000"/>
          </a:bodyPr>
          <a:lstStyle/>
          <a:p>
            <a:r>
              <a:rPr lang="en-AU" dirty="0"/>
              <a:t>Loyola senior high school, mount </a:t>
            </a:r>
            <a:r>
              <a:rPr lang="en-AU" dirty="0" err="1"/>
              <a:t>druitt</a:t>
            </a:r>
            <a:r>
              <a:rPr lang="en-AU" dirty="0"/>
              <a:t>, western Sydney 1993</a:t>
            </a:r>
          </a:p>
        </p:txBody>
      </p:sp>
      <p:pic>
        <p:nvPicPr>
          <p:cNvPr id="6" name="Content Placeholder 5">
            <a:extLst>
              <a:ext uri="{FF2B5EF4-FFF2-40B4-BE49-F238E27FC236}">
                <a16:creationId xmlns:a16="http://schemas.microsoft.com/office/drawing/2014/main" id="{BC368F96-844F-4859-9F5E-AB5C7CBA4682}"/>
              </a:ext>
            </a:extLst>
          </p:cNvPr>
          <p:cNvPicPr>
            <a:picLocks noGrp="1" noChangeAspect="1"/>
          </p:cNvPicPr>
          <p:nvPr>
            <p:ph sz="half" idx="1"/>
          </p:nvPr>
        </p:nvPicPr>
        <p:blipFill>
          <a:blip r:embed="rId2"/>
          <a:stretch>
            <a:fillRect/>
          </a:stretch>
        </p:blipFill>
        <p:spPr>
          <a:xfrm>
            <a:off x="866775" y="1203483"/>
            <a:ext cx="4572000" cy="3097583"/>
          </a:xfrm>
        </p:spPr>
      </p:pic>
      <p:sp>
        <p:nvSpPr>
          <p:cNvPr id="4" name="Content Placeholder 3">
            <a:extLst>
              <a:ext uri="{FF2B5EF4-FFF2-40B4-BE49-F238E27FC236}">
                <a16:creationId xmlns:a16="http://schemas.microsoft.com/office/drawing/2014/main" id="{551407F4-E7E8-46FF-8FCA-51959A07A785}"/>
              </a:ext>
            </a:extLst>
          </p:cNvPr>
          <p:cNvSpPr>
            <a:spLocks noGrp="1"/>
          </p:cNvSpPr>
          <p:nvPr>
            <p:ph sz="half" idx="2"/>
          </p:nvPr>
        </p:nvSpPr>
        <p:spPr/>
        <p:txBody>
          <a:bodyPr/>
          <a:lstStyle/>
          <a:p>
            <a:r>
              <a:rPr lang="en-AU" dirty="0"/>
              <a:t>Co-education</a:t>
            </a:r>
          </a:p>
          <a:p>
            <a:r>
              <a:rPr lang="en-AU" dirty="0"/>
              <a:t>Years 11 and 12 – Mainstream education and trade training centre.</a:t>
            </a:r>
          </a:p>
          <a:p>
            <a:r>
              <a:rPr lang="en-AU" dirty="0"/>
              <a:t>534 students – 54% Catholic</a:t>
            </a:r>
          </a:p>
          <a:p>
            <a:r>
              <a:rPr lang="en-AU" dirty="0"/>
              <a:t>75 staff</a:t>
            </a:r>
          </a:p>
          <a:p>
            <a:r>
              <a:rPr lang="en-AU" dirty="0"/>
              <a:t>Significant changes 2019 onwards – focus on trade training centre</a:t>
            </a:r>
          </a:p>
          <a:p>
            <a:r>
              <a:rPr lang="en-AU" dirty="0"/>
              <a:t>Catholic Diocesan school</a:t>
            </a:r>
          </a:p>
        </p:txBody>
      </p:sp>
    </p:spTree>
    <p:extLst>
      <p:ext uri="{BB962C8B-B14F-4D97-AF65-F5344CB8AC3E}">
        <p14:creationId xmlns:p14="http://schemas.microsoft.com/office/powerpoint/2010/main" val="3856541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3C2B-C938-4C18-B64A-A2D5560651CC}"/>
              </a:ext>
            </a:extLst>
          </p:cNvPr>
          <p:cNvSpPr>
            <a:spLocks noGrp="1"/>
          </p:cNvSpPr>
          <p:nvPr>
            <p:ph type="title"/>
          </p:nvPr>
        </p:nvSpPr>
        <p:spPr/>
        <p:txBody>
          <a:bodyPr/>
          <a:lstStyle/>
          <a:p>
            <a:r>
              <a:rPr lang="en-AU" dirty="0"/>
              <a:t>Saint Ignatius college, </a:t>
            </a:r>
            <a:r>
              <a:rPr lang="en-AU" dirty="0" err="1"/>
              <a:t>geelong</a:t>
            </a:r>
            <a:br>
              <a:rPr lang="en-AU" dirty="0"/>
            </a:br>
            <a:r>
              <a:rPr lang="en-AU" dirty="0"/>
              <a:t>1991 – Jesuit affiliation 2007</a:t>
            </a:r>
          </a:p>
        </p:txBody>
      </p:sp>
      <p:pic>
        <p:nvPicPr>
          <p:cNvPr id="6" name="Content Placeholder 5">
            <a:extLst>
              <a:ext uri="{FF2B5EF4-FFF2-40B4-BE49-F238E27FC236}">
                <a16:creationId xmlns:a16="http://schemas.microsoft.com/office/drawing/2014/main" id="{88EEB43A-0ECC-4508-AC21-D324B81FAA4A}"/>
              </a:ext>
            </a:extLst>
          </p:cNvPr>
          <p:cNvPicPr>
            <a:picLocks noGrp="1" noChangeAspect="1"/>
          </p:cNvPicPr>
          <p:nvPr>
            <p:ph sz="half" idx="1"/>
          </p:nvPr>
        </p:nvPicPr>
        <p:blipFill>
          <a:blip r:embed="rId2"/>
          <a:stretch>
            <a:fillRect/>
          </a:stretch>
        </p:blipFill>
        <p:spPr>
          <a:xfrm>
            <a:off x="684213" y="847461"/>
            <a:ext cx="4937125" cy="3291416"/>
          </a:xfrm>
        </p:spPr>
      </p:pic>
      <p:sp>
        <p:nvSpPr>
          <p:cNvPr id="4" name="Content Placeholder 3">
            <a:extLst>
              <a:ext uri="{FF2B5EF4-FFF2-40B4-BE49-F238E27FC236}">
                <a16:creationId xmlns:a16="http://schemas.microsoft.com/office/drawing/2014/main" id="{0C08ABA5-447B-4EDF-A07B-403AD5CDEAF4}"/>
              </a:ext>
            </a:extLst>
          </p:cNvPr>
          <p:cNvSpPr>
            <a:spLocks noGrp="1"/>
          </p:cNvSpPr>
          <p:nvPr>
            <p:ph sz="half" idx="2"/>
          </p:nvPr>
        </p:nvSpPr>
        <p:spPr/>
        <p:txBody>
          <a:bodyPr/>
          <a:lstStyle/>
          <a:p>
            <a:r>
              <a:rPr lang="en-AU" dirty="0"/>
              <a:t>Co-educational, years 7-12</a:t>
            </a:r>
          </a:p>
          <a:p>
            <a:r>
              <a:rPr lang="en-AU" dirty="0"/>
              <a:t>1279 students – 65% Catholic</a:t>
            </a:r>
          </a:p>
          <a:p>
            <a:r>
              <a:rPr lang="en-AU" dirty="0"/>
              <a:t>134 staff</a:t>
            </a:r>
          </a:p>
          <a:p>
            <a:r>
              <a:rPr lang="en-AU" dirty="0"/>
              <a:t>Diocesan school – canonical </a:t>
            </a:r>
            <a:r>
              <a:rPr lang="en-AU" dirty="0" err="1"/>
              <a:t>adminstrators</a:t>
            </a:r>
            <a:r>
              <a:rPr lang="en-AU" dirty="0"/>
              <a:t> – owned by 4 parishes – Jesuit </a:t>
            </a:r>
            <a:r>
              <a:rPr lang="en-AU" dirty="0" err="1"/>
              <a:t>Provinical</a:t>
            </a:r>
            <a:r>
              <a:rPr lang="en-AU" dirty="0"/>
              <a:t> representative on the governing board</a:t>
            </a:r>
          </a:p>
        </p:txBody>
      </p:sp>
    </p:spTree>
    <p:extLst>
      <p:ext uri="{BB962C8B-B14F-4D97-AF65-F5344CB8AC3E}">
        <p14:creationId xmlns:p14="http://schemas.microsoft.com/office/powerpoint/2010/main" val="332159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7727-8B94-4E8B-92AA-BE1A67E27E59}"/>
              </a:ext>
            </a:extLst>
          </p:cNvPr>
          <p:cNvSpPr>
            <a:spLocks noGrp="1"/>
          </p:cNvSpPr>
          <p:nvPr>
            <p:ph type="title"/>
          </p:nvPr>
        </p:nvSpPr>
        <p:spPr>
          <a:xfrm>
            <a:off x="684212" y="5562599"/>
            <a:ext cx="8534400" cy="1076740"/>
          </a:xfrm>
        </p:spPr>
        <p:txBody>
          <a:bodyPr/>
          <a:lstStyle/>
          <a:p>
            <a:r>
              <a:rPr lang="en-AU" dirty="0"/>
              <a:t>Education ministry structure</a:t>
            </a:r>
          </a:p>
        </p:txBody>
      </p:sp>
      <p:sp>
        <p:nvSpPr>
          <p:cNvPr id="3" name="Content Placeholder 2">
            <a:extLst>
              <a:ext uri="{FF2B5EF4-FFF2-40B4-BE49-F238E27FC236}">
                <a16:creationId xmlns:a16="http://schemas.microsoft.com/office/drawing/2014/main" id="{BB28FAB9-9573-4DC8-B685-5821C7A64BA1}"/>
              </a:ext>
            </a:extLst>
          </p:cNvPr>
          <p:cNvSpPr>
            <a:spLocks noGrp="1"/>
          </p:cNvSpPr>
          <p:nvPr>
            <p:ph idx="1"/>
          </p:nvPr>
        </p:nvSpPr>
        <p:spPr/>
        <p:txBody>
          <a:bodyPr/>
          <a:lstStyle/>
          <a:p>
            <a:endParaRPr lang="en-AU" dirty="0"/>
          </a:p>
        </p:txBody>
      </p:sp>
      <p:sp>
        <p:nvSpPr>
          <p:cNvPr id="4" name="Rectangle 2">
            <a:extLst>
              <a:ext uri="{FF2B5EF4-FFF2-40B4-BE49-F238E27FC236}">
                <a16:creationId xmlns:a16="http://schemas.microsoft.com/office/drawing/2014/main" id="{844F6A4A-C604-42F7-87C8-D889D9F518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a:extLst>
              <a:ext uri="{FF2B5EF4-FFF2-40B4-BE49-F238E27FC236}">
                <a16:creationId xmlns:a16="http://schemas.microsoft.com/office/drawing/2014/main" id="{2DE1D134-2DAF-4396-B382-B9E1E6179F3C}"/>
              </a:ext>
            </a:extLst>
          </p:cNvPr>
          <p:cNvGraphicFramePr>
            <a:graphicFrameLocks noChangeAspect="1"/>
          </p:cNvGraphicFramePr>
          <p:nvPr>
            <p:extLst>
              <p:ext uri="{D42A27DB-BD31-4B8C-83A1-F6EECF244321}">
                <p14:modId xmlns:p14="http://schemas.microsoft.com/office/powerpoint/2010/main" val="818787040"/>
              </p:ext>
            </p:extLst>
          </p:nvPr>
        </p:nvGraphicFramePr>
        <p:xfrm>
          <a:off x="0" y="-1"/>
          <a:ext cx="11913704" cy="5562597"/>
        </p:xfrm>
        <a:graphic>
          <a:graphicData uri="http://schemas.openxmlformats.org/presentationml/2006/ole">
            <mc:AlternateContent xmlns:mc="http://schemas.openxmlformats.org/markup-compatibility/2006">
              <mc:Choice xmlns:v="urn:schemas-microsoft-com:vml" Requires="v">
                <p:oleObj spid="_x0000_s2052" r:id="rId3" imgW="11004365" imgH="6057900" progId="Visio.Drawing.15">
                  <p:embed/>
                </p:oleObj>
              </mc:Choice>
              <mc:Fallback>
                <p:oleObj r:id="rId3" imgW="11004365" imgH="605790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1913704" cy="5562597"/>
                      </a:xfrm>
                      <a:prstGeom prst="rect">
                        <a:avLst/>
                      </a:prstGeom>
                      <a:noFill/>
                    </p:spPr>
                  </p:pic>
                </p:oleObj>
              </mc:Fallback>
            </mc:AlternateContent>
          </a:graphicData>
        </a:graphic>
      </p:graphicFrame>
    </p:spTree>
    <p:extLst>
      <p:ext uri="{BB962C8B-B14F-4D97-AF65-F5344CB8AC3E}">
        <p14:creationId xmlns:p14="http://schemas.microsoft.com/office/powerpoint/2010/main" val="350079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05BA-76AD-426E-9E9E-EA76BA76EA17}"/>
              </a:ext>
            </a:extLst>
          </p:cNvPr>
          <p:cNvSpPr>
            <a:spLocks noGrp="1"/>
          </p:cNvSpPr>
          <p:nvPr>
            <p:ph type="title"/>
          </p:nvPr>
        </p:nvSpPr>
        <p:spPr/>
        <p:txBody>
          <a:bodyPr/>
          <a:lstStyle/>
          <a:p>
            <a:r>
              <a:rPr lang="en-AU" dirty="0"/>
              <a:t>Xavier catholic college, </a:t>
            </a:r>
            <a:r>
              <a:rPr lang="en-AU" dirty="0" err="1"/>
              <a:t>hervey</a:t>
            </a:r>
            <a:r>
              <a:rPr lang="en-AU" dirty="0"/>
              <a:t> bay, 2002 , </a:t>
            </a:r>
            <a:r>
              <a:rPr lang="en-AU" dirty="0" err="1"/>
              <a:t>jesuit</a:t>
            </a:r>
            <a:r>
              <a:rPr lang="en-AU" dirty="0"/>
              <a:t> affiliation 2009</a:t>
            </a:r>
          </a:p>
        </p:txBody>
      </p:sp>
      <p:sp>
        <p:nvSpPr>
          <p:cNvPr id="3" name="Text Placeholder 2">
            <a:extLst>
              <a:ext uri="{FF2B5EF4-FFF2-40B4-BE49-F238E27FC236}">
                <a16:creationId xmlns:a16="http://schemas.microsoft.com/office/drawing/2014/main" id="{9EF056B3-EB67-4766-BE86-EEEEB5FFF6C8}"/>
              </a:ext>
            </a:extLst>
          </p:cNvPr>
          <p:cNvSpPr>
            <a:spLocks noGrp="1"/>
          </p:cNvSpPr>
          <p:nvPr>
            <p:ph type="body" idx="1"/>
          </p:nvPr>
        </p:nvSpPr>
        <p:spPr/>
        <p:txBody>
          <a:bodyPr/>
          <a:lstStyle/>
          <a:p>
            <a:endParaRPr lang="en-AU"/>
          </a:p>
        </p:txBody>
      </p:sp>
      <p:pic>
        <p:nvPicPr>
          <p:cNvPr id="8" name="Content Placeholder 7">
            <a:extLst>
              <a:ext uri="{FF2B5EF4-FFF2-40B4-BE49-F238E27FC236}">
                <a16:creationId xmlns:a16="http://schemas.microsoft.com/office/drawing/2014/main" id="{70D1DF9B-E22A-4E8F-A7C6-05E163959066}"/>
              </a:ext>
            </a:extLst>
          </p:cNvPr>
          <p:cNvPicPr>
            <a:picLocks noGrp="1" noChangeAspect="1"/>
          </p:cNvPicPr>
          <p:nvPr>
            <p:ph sz="half" idx="2"/>
          </p:nvPr>
        </p:nvPicPr>
        <p:blipFill>
          <a:blip r:embed="rId2"/>
          <a:stretch>
            <a:fillRect/>
          </a:stretch>
        </p:blipFill>
        <p:spPr>
          <a:xfrm>
            <a:off x="880981" y="1270000"/>
            <a:ext cx="4543588" cy="3030538"/>
          </a:xfrm>
        </p:spPr>
      </p:pic>
      <p:sp>
        <p:nvSpPr>
          <p:cNvPr id="5" name="Text Placeholder 4">
            <a:extLst>
              <a:ext uri="{FF2B5EF4-FFF2-40B4-BE49-F238E27FC236}">
                <a16:creationId xmlns:a16="http://schemas.microsoft.com/office/drawing/2014/main" id="{B502785A-40E6-4636-A382-690D19E1F936}"/>
              </a:ext>
            </a:extLst>
          </p:cNvPr>
          <p:cNvSpPr>
            <a:spLocks noGrp="1"/>
          </p:cNvSpPr>
          <p:nvPr>
            <p:ph type="body" sz="quarter" idx="3"/>
          </p:nvPr>
        </p:nvSpPr>
        <p:spPr/>
        <p:txBody>
          <a:bodyPr/>
          <a:lstStyle/>
          <a:p>
            <a:endParaRPr lang="en-AU"/>
          </a:p>
        </p:txBody>
      </p:sp>
      <p:sp>
        <p:nvSpPr>
          <p:cNvPr id="6" name="Content Placeholder 5">
            <a:extLst>
              <a:ext uri="{FF2B5EF4-FFF2-40B4-BE49-F238E27FC236}">
                <a16:creationId xmlns:a16="http://schemas.microsoft.com/office/drawing/2014/main" id="{90C4CCBC-4C9F-4F1E-B2B0-2D2F131516DD}"/>
              </a:ext>
            </a:extLst>
          </p:cNvPr>
          <p:cNvSpPr>
            <a:spLocks noGrp="1"/>
          </p:cNvSpPr>
          <p:nvPr>
            <p:ph sz="quarter" idx="4"/>
          </p:nvPr>
        </p:nvSpPr>
        <p:spPr/>
        <p:txBody>
          <a:bodyPr/>
          <a:lstStyle/>
          <a:p>
            <a:r>
              <a:rPr lang="en-AU" dirty="0"/>
              <a:t>Co-educational, P- Year 12</a:t>
            </a:r>
          </a:p>
          <a:p>
            <a:r>
              <a:rPr lang="en-AU" dirty="0"/>
              <a:t>1067 students- 58% Catholic</a:t>
            </a:r>
          </a:p>
          <a:p>
            <a:r>
              <a:rPr lang="en-AU" dirty="0"/>
              <a:t>134 staff</a:t>
            </a:r>
          </a:p>
          <a:p>
            <a:r>
              <a:rPr lang="en-AU" dirty="0"/>
              <a:t>Diocesan owned and governed school</a:t>
            </a:r>
          </a:p>
        </p:txBody>
      </p:sp>
    </p:spTree>
    <p:extLst>
      <p:ext uri="{BB962C8B-B14F-4D97-AF65-F5344CB8AC3E}">
        <p14:creationId xmlns:p14="http://schemas.microsoft.com/office/powerpoint/2010/main" val="228701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633F-BD5E-4B94-BC98-A213AADF400C}"/>
              </a:ext>
            </a:extLst>
          </p:cNvPr>
          <p:cNvSpPr>
            <a:spLocks noGrp="1"/>
          </p:cNvSpPr>
          <p:nvPr>
            <p:ph type="title"/>
          </p:nvPr>
        </p:nvSpPr>
        <p:spPr/>
        <p:txBody>
          <a:bodyPr/>
          <a:lstStyle/>
          <a:p>
            <a:r>
              <a:rPr lang="en-AU" dirty="0"/>
              <a:t>Xavier catholic college, </a:t>
            </a:r>
            <a:r>
              <a:rPr lang="en-AU" dirty="0" err="1"/>
              <a:t>ballina</a:t>
            </a:r>
            <a:br>
              <a:rPr lang="en-AU" dirty="0"/>
            </a:br>
            <a:r>
              <a:rPr lang="en-AU" dirty="0"/>
              <a:t>2000, </a:t>
            </a:r>
            <a:r>
              <a:rPr lang="en-AU" dirty="0" err="1"/>
              <a:t>jesuit</a:t>
            </a:r>
            <a:r>
              <a:rPr lang="en-AU" dirty="0"/>
              <a:t> affiliation 2016</a:t>
            </a:r>
          </a:p>
        </p:txBody>
      </p:sp>
      <p:pic>
        <p:nvPicPr>
          <p:cNvPr id="6" name="Content Placeholder 5">
            <a:extLst>
              <a:ext uri="{FF2B5EF4-FFF2-40B4-BE49-F238E27FC236}">
                <a16:creationId xmlns:a16="http://schemas.microsoft.com/office/drawing/2014/main" id="{D32F92C2-E8BF-479E-BE1A-064237CFD42C}"/>
              </a:ext>
            </a:extLst>
          </p:cNvPr>
          <p:cNvPicPr>
            <a:picLocks noGrp="1" noChangeAspect="1"/>
          </p:cNvPicPr>
          <p:nvPr>
            <p:ph sz="half" idx="1"/>
          </p:nvPr>
        </p:nvPicPr>
        <p:blipFill>
          <a:blip r:embed="rId2"/>
          <a:stretch>
            <a:fillRect/>
          </a:stretch>
        </p:blipFill>
        <p:spPr>
          <a:xfrm>
            <a:off x="684213" y="847461"/>
            <a:ext cx="4937125" cy="3291416"/>
          </a:xfrm>
        </p:spPr>
      </p:pic>
      <p:sp>
        <p:nvSpPr>
          <p:cNvPr id="4" name="Content Placeholder 3">
            <a:extLst>
              <a:ext uri="{FF2B5EF4-FFF2-40B4-BE49-F238E27FC236}">
                <a16:creationId xmlns:a16="http://schemas.microsoft.com/office/drawing/2014/main" id="{BBD7424D-FB68-48B6-87F1-EDC389CDAC31}"/>
              </a:ext>
            </a:extLst>
          </p:cNvPr>
          <p:cNvSpPr>
            <a:spLocks noGrp="1"/>
          </p:cNvSpPr>
          <p:nvPr>
            <p:ph sz="half" idx="2"/>
          </p:nvPr>
        </p:nvSpPr>
        <p:spPr/>
        <p:txBody>
          <a:bodyPr/>
          <a:lstStyle/>
          <a:p>
            <a:r>
              <a:rPr lang="en-AU" dirty="0"/>
              <a:t>Co-education, Years 7-12</a:t>
            </a:r>
          </a:p>
          <a:p>
            <a:r>
              <a:rPr lang="en-AU" dirty="0"/>
              <a:t>912 students, 58% Catholic</a:t>
            </a:r>
          </a:p>
          <a:p>
            <a:r>
              <a:rPr lang="en-AU" dirty="0"/>
              <a:t>116 Staff</a:t>
            </a:r>
          </a:p>
          <a:p>
            <a:r>
              <a:rPr lang="en-AU" dirty="0"/>
              <a:t>Diocesan owned and governed school.</a:t>
            </a:r>
          </a:p>
          <a:p>
            <a:endParaRPr lang="en-AU" dirty="0"/>
          </a:p>
        </p:txBody>
      </p:sp>
    </p:spTree>
    <p:extLst>
      <p:ext uri="{BB962C8B-B14F-4D97-AF65-F5344CB8AC3E}">
        <p14:creationId xmlns:p14="http://schemas.microsoft.com/office/powerpoint/2010/main" val="206477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B3B3-0EB7-4020-8FEF-53A4ABD46A0E}"/>
              </a:ext>
            </a:extLst>
          </p:cNvPr>
          <p:cNvSpPr>
            <a:spLocks noGrp="1"/>
          </p:cNvSpPr>
          <p:nvPr>
            <p:ph type="title"/>
          </p:nvPr>
        </p:nvSpPr>
        <p:spPr/>
        <p:txBody>
          <a:bodyPr/>
          <a:lstStyle/>
          <a:p>
            <a:r>
              <a:rPr lang="en-AU" dirty="0"/>
              <a:t>Incorporation – </a:t>
            </a:r>
            <a:r>
              <a:rPr lang="en-AU" dirty="0" err="1"/>
              <a:t>jesuit</a:t>
            </a:r>
            <a:r>
              <a:rPr lang="en-AU" dirty="0"/>
              <a:t> schools</a:t>
            </a:r>
          </a:p>
        </p:txBody>
      </p:sp>
      <p:sp>
        <p:nvSpPr>
          <p:cNvPr id="3" name="Content Placeholder 2">
            <a:extLst>
              <a:ext uri="{FF2B5EF4-FFF2-40B4-BE49-F238E27FC236}">
                <a16:creationId xmlns:a16="http://schemas.microsoft.com/office/drawing/2014/main" id="{8C3261F2-FCCD-458D-84A3-C7752A92917C}"/>
              </a:ext>
            </a:extLst>
          </p:cNvPr>
          <p:cNvSpPr>
            <a:spLocks noGrp="1"/>
          </p:cNvSpPr>
          <p:nvPr>
            <p:ph idx="1"/>
          </p:nvPr>
        </p:nvSpPr>
        <p:spPr>
          <a:xfrm>
            <a:off x="684212" y="685800"/>
            <a:ext cx="8534400" cy="4083148"/>
          </a:xfrm>
        </p:spPr>
        <p:txBody>
          <a:bodyPr>
            <a:normAutofit/>
          </a:bodyPr>
          <a:lstStyle/>
          <a:p>
            <a:r>
              <a:rPr lang="en-AU" sz="2400" dirty="0"/>
              <a:t>Change in governance arrangements with each Jesuit school becoming incorporated. </a:t>
            </a:r>
          </a:p>
          <a:p>
            <a:r>
              <a:rPr lang="en-AU" sz="2400" dirty="0"/>
              <a:t>Each company owned by Jesuit Education Australia which in turn is owned by the Province</a:t>
            </a:r>
          </a:p>
          <a:p>
            <a:r>
              <a:rPr lang="en-AU" sz="2400" dirty="0"/>
              <a:t>Sydney and Melbourne schools have transitioned to new model with no issues.</a:t>
            </a:r>
          </a:p>
          <a:p>
            <a:r>
              <a:rPr lang="en-AU" sz="2400" dirty="0"/>
              <a:t>Adelaide will transition in July 2017</a:t>
            </a:r>
          </a:p>
        </p:txBody>
      </p:sp>
    </p:spTree>
    <p:extLst>
      <p:ext uri="{BB962C8B-B14F-4D97-AF65-F5344CB8AC3E}">
        <p14:creationId xmlns:p14="http://schemas.microsoft.com/office/powerpoint/2010/main" val="245918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4C32-E02B-4DBE-965A-6F5F656623A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5032E50-04B0-43FF-A2AF-58F18E4658F6}"/>
              </a:ext>
            </a:extLst>
          </p:cNvPr>
          <p:cNvSpPr>
            <a:spLocks noGrp="1"/>
          </p:cNvSpPr>
          <p:nvPr>
            <p:ph idx="1"/>
          </p:nvPr>
        </p:nvSpPr>
        <p:spPr>
          <a:xfrm>
            <a:off x="684212" y="685800"/>
            <a:ext cx="8534400" cy="5785338"/>
          </a:xfrm>
        </p:spPr>
        <p:txBody>
          <a:bodyPr>
            <a:normAutofit/>
          </a:bodyPr>
          <a:lstStyle/>
          <a:p>
            <a:r>
              <a:rPr lang="en-AU" sz="2400" dirty="0"/>
              <a:t>Property ownership remains with the Province and leased to the new incorporated entities for 99 years</a:t>
            </a:r>
          </a:p>
          <a:p>
            <a:r>
              <a:rPr lang="en-AU" sz="2400" dirty="0"/>
              <a:t>Local boards have responsibility for employing all staff and managing and governing the school.</a:t>
            </a:r>
          </a:p>
          <a:p>
            <a:r>
              <a:rPr lang="en-AU" sz="2400" dirty="0"/>
              <a:t>Director and principal appointments, annual budget, strategic plans and master plans approval comes from Jesuit Education Australia (JEA). JEA must seek prior approval of Provincial.</a:t>
            </a:r>
          </a:p>
          <a:p>
            <a:r>
              <a:rPr lang="en-AU" sz="2400" dirty="0"/>
              <a:t>Interaction with government regulatory authorities</a:t>
            </a:r>
          </a:p>
        </p:txBody>
      </p:sp>
    </p:spTree>
    <p:extLst>
      <p:ext uri="{BB962C8B-B14F-4D97-AF65-F5344CB8AC3E}">
        <p14:creationId xmlns:p14="http://schemas.microsoft.com/office/powerpoint/2010/main" val="324686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7048-4CDF-4E23-A4FD-3D852328EE1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F9A2C88A-0BA4-49B4-A536-0D2355A1247B}"/>
              </a:ext>
            </a:extLst>
          </p:cNvPr>
          <p:cNvSpPr>
            <a:spLocks noGrp="1"/>
          </p:cNvSpPr>
          <p:nvPr>
            <p:ph idx="1"/>
          </p:nvPr>
        </p:nvSpPr>
        <p:spPr>
          <a:xfrm>
            <a:off x="684212" y="685800"/>
            <a:ext cx="8534400" cy="6172200"/>
          </a:xfrm>
        </p:spPr>
        <p:txBody>
          <a:bodyPr>
            <a:normAutofit/>
          </a:bodyPr>
          <a:lstStyle/>
          <a:p>
            <a:r>
              <a:rPr lang="en-AU" sz="2400" dirty="0"/>
              <a:t>Increased focus on formation of board directors and senior leaders within schools – working on formation framework</a:t>
            </a:r>
          </a:p>
          <a:p>
            <a:r>
              <a:rPr lang="en-AU" sz="2400" dirty="0"/>
              <a:t>Increased government oversight and compliance obligations</a:t>
            </a:r>
          </a:p>
          <a:p>
            <a:r>
              <a:rPr lang="en-AU" sz="2400" dirty="0"/>
              <a:t>Financial Restrictions relating to government funding  and tuition revenue</a:t>
            </a:r>
          </a:p>
          <a:p>
            <a:r>
              <a:rPr lang="en-AU" sz="2400" dirty="0"/>
              <a:t>Ongoing uncertainty regarding government funding</a:t>
            </a:r>
          </a:p>
        </p:txBody>
      </p:sp>
    </p:spTree>
    <p:extLst>
      <p:ext uri="{BB962C8B-B14F-4D97-AF65-F5344CB8AC3E}">
        <p14:creationId xmlns:p14="http://schemas.microsoft.com/office/powerpoint/2010/main" val="1543866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232D-E5AA-4D17-90C5-295297ABEE99}"/>
              </a:ext>
            </a:extLst>
          </p:cNvPr>
          <p:cNvSpPr>
            <a:spLocks noGrp="1"/>
          </p:cNvSpPr>
          <p:nvPr>
            <p:ph type="title"/>
          </p:nvPr>
        </p:nvSpPr>
        <p:spPr>
          <a:xfrm>
            <a:off x="684212" y="5168348"/>
            <a:ext cx="8534400" cy="826051"/>
          </a:xfrm>
        </p:spPr>
        <p:txBody>
          <a:bodyPr/>
          <a:lstStyle/>
          <a:p>
            <a:r>
              <a:rPr lang="en-AU" dirty="0"/>
              <a:t>Professional standards</a:t>
            </a:r>
          </a:p>
        </p:txBody>
      </p:sp>
      <p:sp>
        <p:nvSpPr>
          <p:cNvPr id="3" name="Content Placeholder 2">
            <a:extLst>
              <a:ext uri="{FF2B5EF4-FFF2-40B4-BE49-F238E27FC236}">
                <a16:creationId xmlns:a16="http://schemas.microsoft.com/office/drawing/2014/main" id="{977CE68B-8790-4DB6-B9BC-8FA58B987969}"/>
              </a:ext>
            </a:extLst>
          </p:cNvPr>
          <p:cNvSpPr>
            <a:spLocks noGrp="1"/>
          </p:cNvSpPr>
          <p:nvPr>
            <p:ph idx="1"/>
          </p:nvPr>
        </p:nvSpPr>
        <p:spPr>
          <a:xfrm>
            <a:off x="684212" y="685800"/>
            <a:ext cx="8534400" cy="5308599"/>
          </a:xfrm>
        </p:spPr>
        <p:txBody>
          <a:bodyPr>
            <a:noAutofit/>
          </a:bodyPr>
          <a:lstStyle/>
          <a:p>
            <a:r>
              <a:rPr lang="en-AU" sz="2400" dirty="0"/>
              <a:t>5 year Royal Commission into sexual abuse of children in institutions including Catholic schools and parishes</a:t>
            </a:r>
          </a:p>
          <a:p>
            <a:r>
              <a:rPr lang="en-AU" sz="2400" dirty="0"/>
              <a:t>17 volume report – 189 specific recommendations – 21 specific to the Catholic Church, 8 to all schools, 28 to al religious institutions, also some relating to retention of records </a:t>
            </a:r>
          </a:p>
          <a:p>
            <a:r>
              <a:rPr lang="en-AU" sz="2400" dirty="0"/>
              <a:t>Significant obligations on Principals and the Province with respect to reporting allegations of abuse</a:t>
            </a:r>
          </a:p>
        </p:txBody>
      </p:sp>
    </p:spTree>
    <p:extLst>
      <p:ext uri="{BB962C8B-B14F-4D97-AF65-F5344CB8AC3E}">
        <p14:creationId xmlns:p14="http://schemas.microsoft.com/office/powerpoint/2010/main" val="3028361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C698-E9B2-4BC6-A985-1F1CAC2D4294}"/>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FD963F5-9B19-4278-AD43-D2C4500EBF47}"/>
              </a:ext>
            </a:extLst>
          </p:cNvPr>
          <p:cNvSpPr>
            <a:spLocks noGrp="1"/>
          </p:cNvSpPr>
          <p:nvPr>
            <p:ph idx="1"/>
          </p:nvPr>
        </p:nvSpPr>
        <p:spPr>
          <a:xfrm>
            <a:off x="684212" y="685800"/>
            <a:ext cx="8534400" cy="5211417"/>
          </a:xfrm>
        </p:spPr>
        <p:txBody>
          <a:bodyPr>
            <a:normAutofit/>
          </a:bodyPr>
          <a:lstStyle/>
          <a:p>
            <a:r>
              <a:rPr lang="en-AU" sz="2400" dirty="0"/>
              <a:t>Province has engaged the Australian Childhood Foundation to audit our policies and practices in every ministry </a:t>
            </a:r>
          </a:p>
          <a:p>
            <a:r>
              <a:rPr lang="en-AU" sz="2400" dirty="0"/>
              <a:t>New Province Code of Conduct to be launched in the coming weeks</a:t>
            </a:r>
          </a:p>
          <a:p>
            <a:r>
              <a:rPr lang="en-AU" sz="2400" dirty="0"/>
              <a:t>As part of the incorporation process, the Province has accepted financial and legal responsibility for historic claims of abuse as well as any future claims of abuse after the new structure.</a:t>
            </a:r>
          </a:p>
          <a:p>
            <a:r>
              <a:rPr lang="en-AU" sz="2400" dirty="0"/>
              <a:t>Strong focus on governance, risk and compliance </a:t>
            </a:r>
          </a:p>
        </p:txBody>
      </p:sp>
    </p:spTree>
    <p:extLst>
      <p:ext uri="{BB962C8B-B14F-4D97-AF65-F5344CB8AC3E}">
        <p14:creationId xmlns:p14="http://schemas.microsoft.com/office/powerpoint/2010/main" val="2314907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18CB-FE7B-4DAD-BA84-D97FF46C202F}"/>
              </a:ext>
            </a:extLst>
          </p:cNvPr>
          <p:cNvSpPr>
            <a:spLocks noGrp="1"/>
          </p:cNvSpPr>
          <p:nvPr>
            <p:ph type="title"/>
          </p:nvPr>
        </p:nvSpPr>
        <p:spPr/>
        <p:txBody>
          <a:bodyPr/>
          <a:lstStyle/>
          <a:p>
            <a:r>
              <a:rPr lang="en-AU" dirty="0"/>
              <a:t>Master plans/strategic plans </a:t>
            </a:r>
          </a:p>
        </p:txBody>
      </p:sp>
      <p:sp>
        <p:nvSpPr>
          <p:cNvPr id="3" name="Content Placeholder 2">
            <a:extLst>
              <a:ext uri="{FF2B5EF4-FFF2-40B4-BE49-F238E27FC236}">
                <a16:creationId xmlns:a16="http://schemas.microsoft.com/office/drawing/2014/main" id="{2932CE2A-C24C-44F1-971C-48485AA6677B}"/>
              </a:ext>
            </a:extLst>
          </p:cNvPr>
          <p:cNvSpPr>
            <a:spLocks noGrp="1"/>
          </p:cNvSpPr>
          <p:nvPr>
            <p:ph idx="1"/>
          </p:nvPr>
        </p:nvSpPr>
        <p:spPr/>
        <p:txBody>
          <a:bodyPr/>
          <a:lstStyle/>
          <a:p>
            <a:r>
              <a:rPr lang="en-AU" dirty="0"/>
              <a:t>A number of the schools have ambitious master plans over the next 20 years. </a:t>
            </a:r>
          </a:p>
          <a:p>
            <a:r>
              <a:rPr lang="en-AU" dirty="0"/>
              <a:t>Working with them facilitating approval from JEA, Province and Rome – stressing the importance of following the IAG.</a:t>
            </a:r>
          </a:p>
          <a:p>
            <a:r>
              <a:rPr lang="en-AU" dirty="0"/>
              <a:t>Schools also working on new strategic plans</a:t>
            </a:r>
          </a:p>
          <a:p>
            <a:r>
              <a:rPr lang="en-AU" dirty="0"/>
              <a:t>Province also working on new Apostolic Plan </a:t>
            </a:r>
          </a:p>
        </p:txBody>
      </p:sp>
    </p:spTree>
    <p:extLst>
      <p:ext uri="{BB962C8B-B14F-4D97-AF65-F5344CB8AC3E}">
        <p14:creationId xmlns:p14="http://schemas.microsoft.com/office/powerpoint/2010/main" val="39254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F0B0-8CBE-4495-BB05-96070A7F1C53}"/>
              </a:ext>
            </a:extLst>
          </p:cNvPr>
          <p:cNvSpPr>
            <a:spLocks noGrp="1"/>
          </p:cNvSpPr>
          <p:nvPr>
            <p:ph type="title"/>
          </p:nvPr>
        </p:nvSpPr>
        <p:spPr/>
        <p:txBody>
          <a:bodyPr/>
          <a:lstStyle/>
          <a:p>
            <a:r>
              <a:rPr lang="en-AU" dirty="0"/>
              <a:t>Other issues</a:t>
            </a:r>
          </a:p>
        </p:txBody>
      </p:sp>
      <p:sp>
        <p:nvSpPr>
          <p:cNvPr id="3" name="Content Placeholder 2">
            <a:extLst>
              <a:ext uri="{FF2B5EF4-FFF2-40B4-BE49-F238E27FC236}">
                <a16:creationId xmlns:a16="http://schemas.microsoft.com/office/drawing/2014/main" id="{5872CE59-CF83-47F6-8BBB-DE4F4AA794EF}"/>
              </a:ext>
            </a:extLst>
          </p:cNvPr>
          <p:cNvSpPr>
            <a:spLocks noGrp="1"/>
          </p:cNvSpPr>
          <p:nvPr>
            <p:ph idx="1"/>
          </p:nvPr>
        </p:nvSpPr>
        <p:spPr/>
        <p:txBody>
          <a:bodyPr/>
          <a:lstStyle/>
          <a:p>
            <a:r>
              <a:rPr lang="en-AU" dirty="0"/>
              <a:t>New governance structures – a “learning year” for all of us</a:t>
            </a:r>
          </a:p>
          <a:p>
            <a:r>
              <a:rPr lang="en-AU" dirty="0"/>
              <a:t>Significant changes in leadership in each of the Jesuit owned schools</a:t>
            </a:r>
          </a:p>
          <a:p>
            <a:r>
              <a:rPr lang="en-AU" dirty="0"/>
              <a:t>Redfern </a:t>
            </a:r>
            <a:r>
              <a:rPr lang="en-AU" dirty="0" err="1"/>
              <a:t>Jarjum</a:t>
            </a:r>
            <a:r>
              <a:rPr lang="en-AU" dirty="0"/>
              <a:t> College – search for a new Principal</a:t>
            </a:r>
          </a:p>
          <a:p>
            <a:r>
              <a:rPr lang="en-AU" dirty="0"/>
              <a:t>Reviewing and updating the arrangements with Jesuit Companion schools</a:t>
            </a:r>
          </a:p>
          <a:p>
            <a:r>
              <a:rPr lang="en-AU" dirty="0"/>
              <a:t>Proposed changes at Loyola Senior High School, Mt Druitt</a:t>
            </a:r>
          </a:p>
        </p:txBody>
      </p:sp>
    </p:spTree>
    <p:extLst>
      <p:ext uri="{BB962C8B-B14F-4D97-AF65-F5344CB8AC3E}">
        <p14:creationId xmlns:p14="http://schemas.microsoft.com/office/powerpoint/2010/main" val="393989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5B3F-ED58-4146-B12F-BDAD3A2A3707}"/>
              </a:ext>
            </a:extLst>
          </p:cNvPr>
          <p:cNvSpPr>
            <a:spLocks noGrp="1"/>
          </p:cNvSpPr>
          <p:nvPr>
            <p:ph type="title"/>
          </p:nvPr>
        </p:nvSpPr>
        <p:spPr/>
        <p:txBody>
          <a:bodyPr/>
          <a:lstStyle/>
          <a:p>
            <a:r>
              <a:rPr lang="en-AU" dirty="0"/>
              <a:t>Jesuit and Companion schools Australia (JACSA)</a:t>
            </a:r>
          </a:p>
        </p:txBody>
      </p:sp>
      <p:sp>
        <p:nvSpPr>
          <p:cNvPr id="3" name="Content Placeholder 2">
            <a:extLst>
              <a:ext uri="{FF2B5EF4-FFF2-40B4-BE49-F238E27FC236}">
                <a16:creationId xmlns:a16="http://schemas.microsoft.com/office/drawing/2014/main" id="{044AC0C2-A350-4384-AB01-16BE9BC9B781}"/>
              </a:ext>
            </a:extLst>
          </p:cNvPr>
          <p:cNvSpPr>
            <a:spLocks noGrp="1"/>
          </p:cNvSpPr>
          <p:nvPr>
            <p:ph sz="half" idx="1"/>
          </p:nvPr>
        </p:nvSpPr>
        <p:spPr/>
        <p:txBody>
          <a:bodyPr>
            <a:normAutofit fontScale="92500" lnSpcReduction="20000"/>
          </a:bodyPr>
          <a:lstStyle/>
          <a:p>
            <a:r>
              <a:rPr lang="en-AU" b="1" dirty="0"/>
              <a:t>5 Jesuit owned schools</a:t>
            </a:r>
            <a:r>
              <a:rPr lang="en-AU" dirty="0"/>
              <a:t>: </a:t>
            </a:r>
          </a:p>
          <a:p>
            <a:r>
              <a:rPr lang="en-AU" dirty="0"/>
              <a:t>Xavier College, Melbourne 1878 </a:t>
            </a:r>
          </a:p>
          <a:p>
            <a:r>
              <a:rPr lang="en-AU" dirty="0"/>
              <a:t>St Aloysius’ College, Sydney 1879</a:t>
            </a:r>
          </a:p>
          <a:p>
            <a:r>
              <a:rPr lang="en-AU" dirty="0"/>
              <a:t>Saint Ignatius’ College, Riverview (Sydney) 1880</a:t>
            </a:r>
          </a:p>
          <a:p>
            <a:r>
              <a:rPr lang="en-AU" dirty="0"/>
              <a:t>Saint Ignatius’ College, Adelaide 1951 (Co-educational)</a:t>
            </a:r>
          </a:p>
          <a:p>
            <a:r>
              <a:rPr lang="en-AU" dirty="0"/>
              <a:t>Redfern </a:t>
            </a:r>
            <a:r>
              <a:rPr lang="en-AU" dirty="0" err="1"/>
              <a:t>Jarjum</a:t>
            </a:r>
            <a:r>
              <a:rPr lang="en-AU" dirty="0"/>
              <a:t> College, Sydney 2013 – Primary school to help Indigenous students transition to mainstream education</a:t>
            </a:r>
          </a:p>
        </p:txBody>
      </p:sp>
      <p:sp>
        <p:nvSpPr>
          <p:cNvPr id="4" name="Content Placeholder 3">
            <a:extLst>
              <a:ext uri="{FF2B5EF4-FFF2-40B4-BE49-F238E27FC236}">
                <a16:creationId xmlns:a16="http://schemas.microsoft.com/office/drawing/2014/main" id="{230DB535-07AD-4C19-9086-0E7005FAA578}"/>
              </a:ext>
            </a:extLst>
          </p:cNvPr>
          <p:cNvSpPr>
            <a:spLocks noGrp="1"/>
          </p:cNvSpPr>
          <p:nvPr>
            <p:ph sz="half" idx="2"/>
          </p:nvPr>
        </p:nvSpPr>
        <p:spPr/>
        <p:txBody>
          <a:bodyPr>
            <a:normAutofit fontScale="92500" lnSpcReduction="20000"/>
          </a:bodyPr>
          <a:lstStyle/>
          <a:p>
            <a:r>
              <a:rPr lang="en-AU" b="1" dirty="0"/>
              <a:t>6 Jesuit Companion Schools (all co-educational) </a:t>
            </a:r>
          </a:p>
          <a:p>
            <a:r>
              <a:rPr lang="en-AU" dirty="0"/>
              <a:t>John XXIII College, Perth (K-12)</a:t>
            </a:r>
          </a:p>
          <a:p>
            <a:r>
              <a:rPr lang="en-AU" dirty="0"/>
              <a:t>Loyola Senior High School, Mt Druitt- Sydney (Years 11-12)</a:t>
            </a:r>
          </a:p>
          <a:p>
            <a:r>
              <a:rPr lang="en-AU" dirty="0"/>
              <a:t>Loyola College, Watsonia –Melbourne (7-12)</a:t>
            </a:r>
          </a:p>
          <a:p>
            <a:r>
              <a:rPr lang="en-AU" dirty="0"/>
              <a:t>Saint Ignatius’ College, Geelong  (7-12)</a:t>
            </a:r>
          </a:p>
          <a:p>
            <a:r>
              <a:rPr lang="en-AU" dirty="0"/>
              <a:t>Xavier Catholic College, Hervey Bay (K-12)</a:t>
            </a:r>
          </a:p>
          <a:p>
            <a:r>
              <a:rPr lang="en-AU" dirty="0"/>
              <a:t>Xavier Catholic College, Ballina (7-12)</a:t>
            </a:r>
          </a:p>
          <a:p>
            <a:endParaRPr lang="en-AU" dirty="0"/>
          </a:p>
          <a:p>
            <a:endParaRPr lang="en-AU" dirty="0"/>
          </a:p>
        </p:txBody>
      </p:sp>
    </p:spTree>
    <p:extLst>
      <p:ext uri="{BB962C8B-B14F-4D97-AF65-F5344CB8AC3E}">
        <p14:creationId xmlns:p14="http://schemas.microsoft.com/office/powerpoint/2010/main" val="53986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294F53-B178-457E-97F3-8681AD4AAE59}"/>
              </a:ext>
            </a:extLst>
          </p:cNvPr>
          <p:cNvSpPr>
            <a:spLocks noGrp="1"/>
          </p:cNvSpPr>
          <p:nvPr>
            <p:ph type="ctrTitle"/>
          </p:nvPr>
        </p:nvSpPr>
        <p:spPr/>
        <p:txBody>
          <a:bodyPr/>
          <a:lstStyle/>
          <a:p>
            <a:r>
              <a:rPr lang="en-AU" dirty="0"/>
              <a:t>Jesuit owned schools</a:t>
            </a:r>
          </a:p>
        </p:txBody>
      </p:sp>
      <p:sp>
        <p:nvSpPr>
          <p:cNvPr id="6" name="Subtitle 5">
            <a:extLst>
              <a:ext uri="{FF2B5EF4-FFF2-40B4-BE49-F238E27FC236}">
                <a16:creationId xmlns:a16="http://schemas.microsoft.com/office/drawing/2014/main" id="{4F2A2ED8-5578-43D7-B773-92D5A5B78A3F}"/>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61990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8B69861-8D3C-46C1-8ED9-8C2318A38AF2}"/>
              </a:ext>
            </a:extLst>
          </p:cNvPr>
          <p:cNvSpPr>
            <a:spLocks noGrp="1"/>
          </p:cNvSpPr>
          <p:nvPr>
            <p:ph type="title"/>
          </p:nvPr>
        </p:nvSpPr>
        <p:spPr/>
        <p:txBody>
          <a:bodyPr/>
          <a:lstStyle/>
          <a:p>
            <a:r>
              <a:rPr lang="en-AU" dirty="0"/>
              <a:t>Xavier college, Melbourne -1878</a:t>
            </a:r>
          </a:p>
        </p:txBody>
      </p:sp>
      <p:pic>
        <p:nvPicPr>
          <p:cNvPr id="19" name="Content Placeholder 18">
            <a:extLst>
              <a:ext uri="{FF2B5EF4-FFF2-40B4-BE49-F238E27FC236}">
                <a16:creationId xmlns:a16="http://schemas.microsoft.com/office/drawing/2014/main" id="{DEB9D032-798C-4356-B42C-E266B085369C}"/>
              </a:ext>
            </a:extLst>
          </p:cNvPr>
          <p:cNvPicPr>
            <a:picLocks noGrp="1" noChangeAspect="1"/>
          </p:cNvPicPr>
          <p:nvPr>
            <p:ph sz="half" idx="1"/>
          </p:nvPr>
        </p:nvPicPr>
        <p:blipFill>
          <a:blip r:embed="rId2"/>
          <a:stretch>
            <a:fillRect/>
          </a:stretch>
        </p:blipFill>
        <p:spPr>
          <a:xfrm>
            <a:off x="815926" y="1167619"/>
            <a:ext cx="4417256" cy="2912012"/>
          </a:xfrm>
        </p:spPr>
      </p:pic>
      <p:sp>
        <p:nvSpPr>
          <p:cNvPr id="17" name="Content Placeholder 16">
            <a:extLst>
              <a:ext uri="{FF2B5EF4-FFF2-40B4-BE49-F238E27FC236}">
                <a16:creationId xmlns:a16="http://schemas.microsoft.com/office/drawing/2014/main" id="{780795BD-7ED7-434A-AC7E-AAB4C4488B6B}"/>
              </a:ext>
            </a:extLst>
          </p:cNvPr>
          <p:cNvSpPr>
            <a:spLocks noGrp="1"/>
          </p:cNvSpPr>
          <p:nvPr>
            <p:ph sz="half" idx="2"/>
          </p:nvPr>
        </p:nvSpPr>
        <p:spPr/>
        <p:txBody>
          <a:bodyPr>
            <a:normAutofit/>
          </a:bodyPr>
          <a:lstStyle/>
          <a:p>
            <a:r>
              <a:rPr lang="en-AU" dirty="0"/>
              <a:t>3 campuses</a:t>
            </a:r>
          </a:p>
          <a:p>
            <a:r>
              <a:rPr lang="en-AU" dirty="0"/>
              <a:t>Two campuses – 3 year old to Year 4 co-ed and Year 5-8 boys only </a:t>
            </a:r>
          </a:p>
          <a:p>
            <a:r>
              <a:rPr lang="en-AU" dirty="0"/>
              <a:t>Senior Campus –boys only Years 9-12. 60 boarding students</a:t>
            </a:r>
          </a:p>
          <a:p>
            <a:r>
              <a:rPr lang="en-AU" dirty="0"/>
              <a:t>1950 students including 35 girls – 87.8% Catholics</a:t>
            </a:r>
          </a:p>
          <a:p>
            <a:r>
              <a:rPr lang="en-AU" dirty="0"/>
              <a:t>349 staff including 1 Jesuit</a:t>
            </a:r>
          </a:p>
          <a:p>
            <a:r>
              <a:rPr lang="en-AU" dirty="0"/>
              <a:t>New principal this year</a:t>
            </a:r>
          </a:p>
        </p:txBody>
      </p:sp>
    </p:spTree>
    <p:extLst>
      <p:ext uri="{BB962C8B-B14F-4D97-AF65-F5344CB8AC3E}">
        <p14:creationId xmlns:p14="http://schemas.microsoft.com/office/powerpoint/2010/main" val="392788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8B2C-83D3-44BE-A895-91CD7A34C5AA}"/>
              </a:ext>
            </a:extLst>
          </p:cNvPr>
          <p:cNvSpPr>
            <a:spLocks noGrp="1"/>
          </p:cNvSpPr>
          <p:nvPr>
            <p:ph type="title"/>
          </p:nvPr>
        </p:nvSpPr>
        <p:spPr/>
        <p:txBody>
          <a:bodyPr/>
          <a:lstStyle/>
          <a:p>
            <a:endParaRPr lang="en-AU"/>
          </a:p>
        </p:txBody>
      </p:sp>
      <p:pic>
        <p:nvPicPr>
          <p:cNvPr id="6" name="Content Placeholder 5">
            <a:extLst>
              <a:ext uri="{FF2B5EF4-FFF2-40B4-BE49-F238E27FC236}">
                <a16:creationId xmlns:a16="http://schemas.microsoft.com/office/drawing/2014/main" id="{B49F355D-BA40-4746-9325-5D62F1A1FF7A}"/>
              </a:ext>
            </a:extLst>
          </p:cNvPr>
          <p:cNvPicPr>
            <a:picLocks noGrp="1" noChangeAspect="1"/>
          </p:cNvPicPr>
          <p:nvPr>
            <p:ph sz="half" idx="1"/>
          </p:nvPr>
        </p:nvPicPr>
        <p:blipFill>
          <a:blip r:embed="rId2"/>
          <a:stretch>
            <a:fillRect/>
          </a:stretch>
        </p:blipFill>
        <p:spPr>
          <a:xfrm>
            <a:off x="576775" y="863601"/>
            <a:ext cx="4934479" cy="3201962"/>
          </a:xfrm>
        </p:spPr>
      </p:pic>
      <p:pic>
        <p:nvPicPr>
          <p:cNvPr id="8" name="Content Placeholder 7">
            <a:extLst>
              <a:ext uri="{FF2B5EF4-FFF2-40B4-BE49-F238E27FC236}">
                <a16:creationId xmlns:a16="http://schemas.microsoft.com/office/drawing/2014/main" id="{FFC8244E-62EA-4CEF-9010-C443E656AE81}"/>
              </a:ext>
            </a:extLst>
          </p:cNvPr>
          <p:cNvPicPr>
            <a:picLocks noGrp="1" noChangeAspect="1"/>
          </p:cNvPicPr>
          <p:nvPr>
            <p:ph sz="half" idx="2"/>
          </p:nvPr>
        </p:nvPicPr>
        <p:blipFill>
          <a:blip r:embed="rId3"/>
          <a:stretch>
            <a:fillRect/>
          </a:stretch>
        </p:blipFill>
        <p:spPr>
          <a:xfrm>
            <a:off x="6018213" y="1007269"/>
            <a:ext cx="4514850" cy="2971800"/>
          </a:xfrm>
        </p:spPr>
      </p:pic>
    </p:spTree>
    <p:extLst>
      <p:ext uri="{BB962C8B-B14F-4D97-AF65-F5344CB8AC3E}">
        <p14:creationId xmlns:p14="http://schemas.microsoft.com/office/powerpoint/2010/main" val="17483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81A7-4A00-4D91-8225-AE360F053DA5}"/>
              </a:ext>
            </a:extLst>
          </p:cNvPr>
          <p:cNvSpPr>
            <a:spLocks noGrp="1"/>
          </p:cNvSpPr>
          <p:nvPr>
            <p:ph type="title"/>
          </p:nvPr>
        </p:nvSpPr>
        <p:spPr/>
        <p:txBody>
          <a:bodyPr/>
          <a:lstStyle/>
          <a:p>
            <a:r>
              <a:rPr lang="en-AU" dirty="0"/>
              <a:t>St Aloysius’ college, </a:t>
            </a:r>
            <a:r>
              <a:rPr lang="en-AU" dirty="0" err="1"/>
              <a:t>sydney</a:t>
            </a:r>
            <a:r>
              <a:rPr lang="en-AU" dirty="0"/>
              <a:t> 1879</a:t>
            </a:r>
          </a:p>
        </p:txBody>
      </p:sp>
      <p:pic>
        <p:nvPicPr>
          <p:cNvPr id="6" name="Content Placeholder 5">
            <a:extLst>
              <a:ext uri="{FF2B5EF4-FFF2-40B4-BE49-F238E27FC236}">
                <a16:creationId xmlns:a16="http://schemas.microsoft.com/office/drawing/2014/main" id="{3690A112-EF39-4BFD-9AF0-6A82FCBE707C}"/>
              </a:ext>
            </a:extLst>
          </p:cNvPr>
          <p:cNvPicPr>
            <a:picLocks noGrp="1" noChangeAspect="1"/>
          </p:cNvPicPr>
          <p:nvPr>
            <p:ph sz="half" idx="1"/>
          </p:nvPr>
        </p:nvPicPr>
        <p:blipFill>
          <a:blip r:embed="rId2"/>
          <a:stretch>
            <a:fillRect/>
          </a:stretch>
        </p:blipFill>
        <p:spPr>
          <a:xfrm>
            <a:off x="684213" y="845404"/>
            <a:ext cx="4937125" cy="3295530"/>
          </a:xfrm>
        </p:spPr>
      </p:pic>
      <p:sp>
        <p:nvSpPr>
          <p:cNvPr id="4" name="Content Placeholder 3">
            <a:extLst>
              <a:ext uri="{FF2B5EF4-FFF2-40B4-BE49-F238E27FC236}">
                <a16:creationId xmlns:a16="http://schemas.microsoft.com/office/drawing/2014/main" id="{1EB0D8E5-AF74-43FC-8331-3B4EBE792EFD}"/>
              </a:ext>
            </a:extLst>
          </p:cNvPr>
          <p:cNvSpPr>
            <a:spLocks noGrp="1"/>
          </p:cNvSpPr>
          <p:nvPr>
            <p:ph sz="half" idx="2"/>
          </p:nvPr>
        </p:nvSpPr>
        <p:spPr/>
        <p:txBody>
          <a:bodyPr/>
          <a:lstStyle/>
          <a:p>
            <a:r>
              <a:rPr lang="en-AU" dirty="0"/>
              <a:t>Two campuses – Years 3-6, Years 7-12</a:t>
            </a:r>
          </a:p>
          <a:p>
            <a:r>
              <a:rPr lang="en-AU" dirty="0"/>
              <a:t>Boys only </a:t>
            </a:r>
          </a:p>
          <a:p>
            <a:r>
              <a:rPr lang="en-AU" dirty="0"/>
              <a:t>1253 students – 95 % Catholic</a:t>
            </a:r>
          </a:p>
          <a:p>
            <a:r>
              <a:rPr lang="en-AU" dirty="0"/>
              <a:t>185 staff including 2 Jesuits</a:t>
            </a:r>
          </a:p>
          <a:p>
            <a:r>
              <a:rPr lang="en-AU" dirty="0"/>
              <a:t>New Rector this year</a:t>
            </a:r>
          </a:p>
        </p:txBody>
      </p:sp>
    </p:spTree>
    <p:extLst>
      <p:ext uri="{BB962C8B-B14F-4D97-AF65-F5344CB8AC3E}">
        <p14:creationId xmlns:p14="http://schemas.microsoft.com/office/powerpoint/2010/main" val="26710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BDEA-5462-4F27-BFE5-DC582A6038AB}"/>
              </a:ext>
            </a:extLst>
          </p:cNvPr>
          <p:cNvSpPr>
            <a:spLocks noGrp="1"/>
          </p:cNvSpPr>
          <p:nvPr>
            <p:ph type="title"/>
          </p:nvPr>
        </p:nvSpPr>
        <p:spPr/>
        <p:txBody>
          <a:bodyPr/>
          <a:lstStyle/>
          <a:p>
            <a:endParaRPr lang="en-AU"/>
          </a:p>
        </p:txBody>
      </p:sp>
      <p:pic>
        <p:nvPicPr>
          <p:cNvPr id="8" name="Content Placeholder 7">
            <a:extLst>
              <a:ext uri="{FF2B5EF4-FFF2-40B4-BE49-F238E27FC236}">
                <a16:creationId xmlns:a16="http://schemas.microsoft.com/office/drawing/2014/main" id="{EBE8E941-484C-4F35-8379-B36F18E9117E}"/>
              </a:ext>
            </a:extLst>
          </p:cNvPr>
          <p:cNvPicPr>
            <a:picLocks noGrp="1" noChangeAspect="1"/>
          </p:cNvPicPr>
          <p:nvPr>
            <p:ph sz="half" idx="1"/>
          </p:nvPr>
        </p:nvPicPr>
        <p:blipFill>
          <a:blip r:embed="rId2"/>
          <a:stretch>
            <a:fillRect/>
          </a:stretch>
        </p:blipFill>
        <p:spPr>
          <a:xfrm>
            <a:off x="895350" y="1102519"/>
            <a:ext cx="4514850" cy="2781300"/>
          </a:xfrm>
        </p:spPr>
      </p:pic>
      <p:pic>
        <p:nvPicPr>
          <p:cNvPr id="6" name="Content Placeholder 5">
            <a:extLst>
              <a:ext uri="{FF2B5EF4-FFF2-40B4-BE49-F238E27FC236}">
                <a16:creationId xmlns:a16="http://schemas.microsoft.com/office/drawing/2014/main" id="{C5D7630D-F53B-43B2-B357-4E2E429B409F}"/>
              </a:ext>
            </a:extLst>
          </p:cNvPr>
          <p:cNvPicPr>
            <a:picLocks noGrp="1" noChangeAspect="1"/>
          </p:cNvPicPr>
          <p:nvPr>
            <p:ph sz="half" idx="2"/>
          </p:nvPr>
        </p:nvPicPr>
        <p:blipFill>
          <a:blip r:embed="rId3"/>
          <a:stretch>
            <a:fillRect/>
          </a:stretch>
        </p:blipFill>
        <p:spPr>
          <a:xfrm>
            <a:off x="6572644" y="1357840"/>
            <a:ext cx="3405987" cy="2270658"/>
          </a:xfrm>
        </p:spPr>
      </p:pic>
    </p:spTree>
    <p:extLst>
      <p:ext uri="{BB962C8B-B14F-4D97-AF65-F5344CB8AC3E}">
        <p14:creationId xmlns:p14="http://schemas.microsoft.com/office/powerpoint/2010/main" val="350307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BA80-A512-423B-8252-065EF3800D61}"/>
              </a:ext>
            </a:extLst>
          </p:cNvPr>
          <p:cNvSpPr>
            <a:spLocks noGrp="1"/>
          </p:cNvSpPr>
          <p:nvPr>
            <p:ph type="title"/>
          </p:nvPr>
        </p:nvSpPr>
        <p:spPr/>
        <p:txBody>
          <a:bodyPr/>
          <a:lstStyle/>
          <a:p>
            <a:r>
              <a:rPr lang="en-AU" dirty="0"/>
              <a:t>Saint Ignatius’ college, </a:t>
            </a:r>
            <a:r>
              <a:rPr lang="en-AU" dirty="0" err="1"/>
              <a:t>riverview</a:t>
            </a:r>
            <a:r>
              <a:rPr lang="en-AU" dirty="0"/>
              <a:t>, Sydney 1880</a:t>
            </a:r>
          </a:p>
        </p:txBody>
      </p:sp>
      <p:pic>
        <p:nvPicPr>
          <p:cNvPr id="6" name="Content Placeholder 5">
            <a:extLst>
              <a:ext uri="{FF2B5EF4-FFF2-40B4-BE49-F238E27FC236}">
                <a16:creationId xmlns:a16="http://schemas.microsoft.com/office/drawing/2014/main" id="{04CB9B2B-5BC5-4A37-A8DF-72226A99F481}"/>
              </a:ext>
            </a:extLst>
          </p:cNvPr>
          <p:cNvPicPr>
            <a:picLocks noGrp="1" noChangeAspect="1"/>
          </p:cNvPicPr>
          <p:nvPr>
            <p:ph sz="half" idx="1"/>
          </p:nvPr>
        </p:nvPicPr>
        <p:blipFill>
          <a:blip r:embed="rId2"/>
          <a:stretch>
            <a:fillRect/>
          </a:stretch>
        </p:blipFill>
        <p:spPr>
          <a:xfrm>
            <a:off x="520505" y="863601"/>
            <a:ext cx="4797083" cy="3187893"/>
          </a:xfrm>
        </p:spPr>
      </p:pic>
      <p:sp>
        <p:nvSpPr>
          <p:cNvPr id="4" name="Content Placeholder 3">
            <a:extLst>
              <a:ext uri="{FF2B5EF4-FFF2-40B4-BE49-F238E27FC236}">
                <a16:creationId xmlns:a16="http://schemas.microsoft.com/office/drawing/2014/main" id="{4B2D9B9E-C703-43D3-8407-606C1880C94C}"/>
              </a:ext>
            </a:extLst>
          </p:cNvPr>
          <p:cNvSpPr>
            <a:spLocks noGrp="1"/>
          </p:cNvSpPr>
          <p:nvPr>
            <p:ph sz="half" idx="2"/>
          </p:nvPr>
        </p:nvSpPr>
        <p:spPr/>
        <p:txBody>
          <a:bodyPr/>
          <a:lstStyle/>
          <a:p>
            <a:r>
              <a:rPr lang="en-AU" dirty="0"/>
              <a:t>Years 5-12</a:t>
            </a:r>
          </a:p>
          <a:p>
            <a:r>
              <a:rPr lang="en-AU" dirty="0"/>
              <a:t>Boys only</a:t>
            </a:r>
          </a:p>
          <a:p>
            <a:r>
              <a:rPr lang="en-AU" dirty="0"/>
              <a:t>1583 students – 96% Catholic,</a:t>
            </a:r>
            <a:br>
              <a:rPr lang="en-AU" dirty="0"/>
            </a:br>
            <a:r>
              <a:rPr lang="en-AU" dirty="0"/>
              <a:t>330 Boarding students including 30-40 indigenous students</a:t>
            </a:r>
          </a:p>
          <a:p>
            <a:r>
              <a:rPr lang="en-AU" dirty="0"/>
              <a:t>296 staff including 3 Jesuits</a:t>
            </a:r>
          </a:p>
          <a:p>
            <a:r>
              <a:rPr lang="en-AU" dirty="0"/>
              <a:t>New Rector this year</a:t>
            </a:r>
          </a:p>
        </p:txBody>
      </p:sp>
    </p:spTree>
    <p:extLst>
      <p:ext uri="{BB962C8B-B14F-4D97-AF65-F5344CB8AC3E}">
        <p14:creationId xmlns:p14="http://schemas.microsoft.com/office/powerpoint/2010/main" val="307641206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94</TotalTime>
  <Words>1049</Words>
  <Application>Microsoft Office PowerPoint</Application>
  <PresentationFormat>Widescreen</PresentationFormat>
  <Paragraphs>121</Paragraphs>
  <Slides>28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2" baseType="lpstr">
      <vt:lpstr>Century Gothic</vt:lpstr>
      <vt:lpstr>Wingdings 3</vt:lpstr>
      <vt:lpstr>Slice</vt:lpstr>
      <vt:lpstr>Visio.Drawing.15</vt:lpstr>
      <vt:lpstr>Australian Province</vt:lpstr>
      <vt:lpstr>Education ministry structure</vt:lpstr>
      <vt:lpstr>Jesuit and Companion schools Australia (JACSA)</vt:lpstr>
      <vt:lpstr>Jesuit owned schools</vt:lpstr>
      <vt:lpstr>Xavier college, Melbourne -1878</vt:lpstr>
      <vt:lpstr>PowerPoint Presentation</vt:lpstr>
      <vt:lpstr>St Aloysius’ college, sydney 1879</vt:lpstr>
      <vt:lpstr>PowerPoint Presentation</vt:lpstr>
      <vt:lpstr>Saint Ignatius’ college, riverview, Sydney 1880</vt:lpstr>
      <vt:lpstr>PowerPoint Presentation</vt:lpstr>
      <vt:lpstr>Saint Ignatius’ college, Adelaide 1951</vt:lpstr>
      <vt:lpstr>PowerPoint Presentation</vt:lpstr>
      <vt:lpstr>Redfern jarjum college, Sydney 2013</vt:lpstr>
      <vt:lpstr>Jesuit companion schools</vt:lpstr>
      <vt:lpstr>PowerPoint Presentation</vt:lpstr>
      <vt:lpstr>John XXIII College, perth 1977</vt:lpstr>
      <vt:lpstr>Loyola college, watsonia, Melbourne 1980</vt:lpstr>
      <vt:lpstr>Loyola senior high school, mount druitt, western Sydney 1993</vt:lpstr>
      <vt:lpstr>Saint Ignatius college, geelong 1991 – Jesuit affiliation 2007</vt:lpstr>
      <vt:lpstr>Xavier catholic college, hervey bay, 2002 , jesuit affiliation 2009</vt:lpstr>
      <vt:lpstr>Xavier catholic college, ballina 2000, jesuit affiliation 2016</vt:lpstr>
      <vt:lpstr>Incorporation – jesuit schools</vt:lpstr>
      <vt:lpstr>PowerPoint Presentation</vt:lpstr>
      <vt:lpstr>PowerPoint Presentation</vt:lpstr>
      <vt:lpstr>Professional standards</vt:lpstr>
      <vt:lpstr>PowerPoint Presentation</vt:lpstr>
      <vt:lpstr>Master plans/strategic plans </vt:lpstr>
      <vt:lpstr>Other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Province</dc:title>
  <dc:creator>Thomas Renshaw</dc:creator>
  <cp:lastModifiedBy>Thomas Renshaw</cp:lastModifiedBy>
  <cp:revision>11</cp:revision>
  <dcterms:created xsi:type="dcterms:W3CDTF">2018-05-10T03:13:33Z</dcterms:created>
  <dcterms:modified xsi:type="dcterms:W3CDTF">2018-05-10T04:48:04Z</dcterms:modified>
</cp:coreProperties>
</file>