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39"/>
  </p:notesMasterIdLst>
  <p:handoutMasterIdLst>
    <p:handoutMasterId r:id="rId40"/>
  </p:handoutMasterIdLst>
  <p:sldIdLst>
    <p:sldId id="257" r:id="rId5"/>
    <p:sldId id="279" r:id="rId6"/>
    <p:sldId id="301" r:id="rId7"/>
    <p:sldId id="302" r:id="rId8"/>
    <p:sldId id="336" r:id="rId9"/>
    <p:sldId id="298" r:id="rId10"/>
    <p:sldId id="281" r:id="rId11"/>
    <p:sldId id="314" r:id="rId12"/>
    <p:sldId id="312" r:id="rId13"/>
    <p:sldId id="310" r:id="rId14"/>
    <p:sldId id="337" r:id="rId15"/>
    <p:sldId id="311" r:id="rId16"/>
    <p:sldId id="339" r:id="rId17"/>
    <p:sldId id="322" r:id="rId18"/>
    <p:sldId id="340" r:id="rId19"/>
    <p:sldId id="313" r:id="rId20"/>
    <p:sldId id="328" r:id="rId21"/>
    <p:sldId id="341" r:id="rId22"/>
    <p:sldId id="316" r:id="rId23"/>
    <p:sldId id="344" r:id="rId24"/>
    <p:sldId id="342" r:id="rId25"/>
    <p:sldId id="304" r:id="rId26"/>
    <p:sldId id="315" r:id="rId27"/>
    <p:sldId id="305" r:id="rId28"/>
    <p:sldId id="317" r:id="rId29"/>
    <p:sldId id="345" r:id="rId30"/>
    <p:sldId id="346" r:id="rId31"/>
    <p:sldId id="347" r:id="rId32"/>
    <p:sldId id="307" r:id="rId33"/>
    <p:sldId id="334" r:id="rId34"/>
    <p:sldId id="335" r:id="rId35"/>
    <p:sldId id="309" r:id="rId36"/>
    <p:sldId id="348" r:id="rId37"/>
    <p:sldId id="349" r:id="rId38"/>
  </p:sldIdLst>
  <p:sldSz cx="12188825"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xmlns="">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280" autoAdjust="0"/>
  </p:normalViewPr>
  <p:slideViewPr>
    <p:cSldViewPr>
      <p:cViewPr varScale="1">
        <p:scale>
          <a:sx n="95" d="100"/>
          <a:sy n="95" d="100"/>
        </p:scale>
        <p:origin x="-560" y="-120"/>
      </p:cViewPr>
      <p:guideLst>
        <p:guide orient="horz" pos="2160"/>
        <p:guide pos="3839"/>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78" d="100"/>
          <a:sy n="78" d="100"/>
        </p:scale>
        <p:origin x="3978"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46" Type="http://schemas.microsoft.com/office/2015/10/relationships/revisionInfo" Target="revisionInfo.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notesMaster" Target="notesMasters/notesMaster1.xml"/><Relationship Id="rId40" Type="http://schemas.openxmlformats.org/officeDocument/2006/relationships/handoutMaster" Target="handoutMasters/handoutMaster1.xml"/><Relationship Id="rId41" Type="http://schemas.openxmlformats.org/officeDocument/2006/relationships/printerSettings" Target="printerSettings/printerSettings1.bin"/><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512ECC-8ACF-4785-8FCA-6DF5688AB390}"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019D8280-973B-4D0B-A062-576884BA1936}">
      <dgm:prSet phldrT="[Text]" custT="1"/>
      <dgm:spPr/>
      <dgm:t>
        <a:bodyPr/>
        <a:lstStyle/>
        <a:p>
          <a:r>
            <a:rPr lang="en-US" sz="2000" dirty="0"/>
            <a:t>Fr General</a:t>
          </a:r>
        </a:p>
      </dgm:t>
    </dgm:pt>
    <dgm:pt modelId="{2AC62DE6-31B2-420D-8A8E-B13E100B2914}" type="parTrans" cxnId="{2356AB20-9B37-4FAC-B290-96296398BF10}">
      <dgm:prSet/>
      <dgm:spPr/>
      <dgm:t>
        <a:bodyPr/>
        <a:lstStyle/>
        <a:p>
          <a:endParaRPr lang="en-US"/>
        </a:p>
      </dgm:t>
    </dgm:pt>
    <dgm:pt modelId="{E2018ABD-3482-427A-99B5-54066D4FEE39}" type="sibTrans" cxnId="{2356AB20-9B37-4FAC-B290-96296398BF10}">
      <dgm:prSet/>
      <dgm:spPr/>
      <dgm:t>
        <a:bodyPr/>
        <a:lstStyle/>
        <a:p>
          <a:endParaRPr lang="en-US"/>
        </a:p>
      </dgm:t>
    </dgm:pt>
    <dgm:pt modelId="{2DC42A88-40EF-4F77-8A36-5D50845457EB}">
      <dgm:prSet phldrT="[Text]" custT="1"/>
      <dgm:spPr>
        <a:solidFill>
          <a:prstClr val="white">
            <a:alpha val="90000"/>
            <a:hueOff val="0"/>
            <a:satOff val="0"/>
            <a:lumOff val="0"/>
            <a:alphaOff val="0"/>
          </a:prstClr>
        </a:solidFill>
        <a:ln w="15875" cap="flat" cmpd="sng" algn="ctr">
          <a:solidFill>
            <a:srgbClr val="4A66AC">
              <a:hueOff val="0"/>
              <a:satOff val="0"/>
              <a:lumOff val="0"/>
              <a:alphaOff val="0"/>
            </a:srgbClr>
          </a:solidFill>
          <a:prstDash val="solid"/>
        </a:ln>
        <a:effectLst/>
      </dgm:spPr>
      <dgm:t>
        <a:bodyPr spcFirstLastPara="0" vert="horz" wrap="square" lIns="76200" tIns="76200" rIns="76200" bIns="76200" numCol="1" spcCol="1270" anchor="ctr" anchorCtr="0"/>
        <a:lstStyle/>
        <a:p>
          <a:pPr marL="0" lvl="0" indent="0" algn="ctr" defTabSz="889000">
            <a:lnSpc>
              <a:spcPct val="90000"/>
            </a:lnSpc>
            <a:spcBef>
              <a:spcPct val="0"/>
            </a:spcBef>
            <a:spcAft>
              <a:spcPct val="35000"/>
            </a:spcAft>
            <a:buNone/>
          </a:pPr>
          <a:r>
            <a:rPr lang="en-US" sz="2000" kern="1200" dirty="0">
              <a:solidFill>
                <a:prstClr val="black">
                  <a:hueOff val="0"/>
                  <a:satOff val="0"/>
                  <a:lumOff val="0"/>
                  <a:alphaOff val="0"/>
                </a:prstClr>
              </a:solidFill>
              <a:latin typeface="Calibri"/>
              <a:ea typeface="+mn-ea"/>
              <a:cs typeface="+mn-cs"/>
            </a:rPr>
            <a:t>The General Treasurer</a:t>
          </a:r>
        </a:p>
      </dgm:t>
    </dgm:pt>
    <dgm:pt modelId="{D40AB45A-A72B-42F6-ADDA-56DBF6979A49}" type="parTrans" cxnId="{416EAE09-4B9E-47C3-A97E-D91DB0FCC35E}">
      <dgm:prSet/>
      <dgm:spPr/>
      <dgm:t>
        <a:bodyPr/>
        <a:lstStyle/>
        <a:p>
          <a:endParaRPr lang="en-US"/>
        </a:p>
      </dgm:t>
    </dgm:pt>
    <dgm:pt modelId="{BE9D6620-4D37-41D2-8BBD-EAA16077EBA6}" type="sibTrans" cxnId="{416EAE09-4B9E-47C3-A97E-D91DB0FCC35E}">
      <dgm:prSet/>
      <dgm:spPr/>
      <dgm:t>
        <a:bodyPr/>
        <a:lstStyle/>
        <a:p>
          <a:endParaRPr lang="en-US"/>
        </a:p>
      </dgm:t>
    </dgm:pt>
    <dgm:pt modelId="{718FFCA5-B3BF-4B3F-9318-CDF499B3FB8C}">
      <dgm:prSet phldrT="[Text]"/>
      <dgm:spPr/>
      <dgm:t>
        <a:bodyPr/>
        <a:lstStyle/>
        <a:p>
          <a:r>
            <a:rPr lang="en-US" dirty="0"/>
            <a:t>Co-Workers of the General Treasurer</a:t>
          </a:r>
        </a:p>
      </dgm:t>
    </dgm:pt>
    <dgm:pt modelId="{A9593686-8EA0-4C07-9B9B-21553854D067}" type="parTrans" cxnId="{29C21205-BB40-4313-9195-291810087136}">
      <dgm:prSet/>
      <dgm:spPr/>
      <dgm:t>
        <a:bodyPr/>
        <a:lstStyle/>
        <a:p>
          <a:endParaRPr lang="en-US"/>
        </a:p>
      </dgm:t>
    </dgm:pt>
    <dgm:pt modelId="{F08DBE11-5510-4EC2-94DB-561531AAB241}" type="sibTrans" cxnId="{29C21205-BB40-4313-9195-291810087136}">
      <dgm:prSet/>
      <dgm:spPr/>
      <dgm:t>
        <a:bodyPr/>
        <a:lstStyle/>
        <a:p>
          <a:endParaRPr lang="en-US"/>
        </a:p>
      </dgm:t>
    </dgm:pt>
    <dgm:pt modelId="{339A7251-8B43-4B8B-93B5-375B19D93A58}">
      <dgm:prSet phldrT="[Text]" custT="1"/>
      <dgm:spPr>
        <a:solidFill>
          <a:prstClr val="white">
            <a:alpha val="90000"/>
            <a:hueOff val="0"/>
            <a:satOff val="0"/>
            <a:lumOff val="0"/>
            <a:alphaOff val="0"/>
          </a:prstClr>
        </a:solidFill>
        <a:ln w="15875" cap="flat" cmpd="sng" algn="ctr">
          <a:solidFill>
            <a:srgbClr val="4A66AC">
              <a:hueOff val="0"/>
              <a:satOff val="0"/>
              <a:lumOff val="0"/>
              <a:alphaOff val="0"/>
            </a:srgbClr>
          </a:solidFill>
          <a:prstDash val="solid"/>
        </a:ln>
        <a:effectLst/>
      </dgm:spPr>
      <dgm:t>
        <a:bodyPr spcFirstLastPara="0" vert="horz" wrap="square" lIns="76200" tIns="76200" rIns="76200" bIns="76200" numCol="1" spcCol="1270" anchor="ctr" anchorCtr="0"/>
        <a:lstStyle/>
        <a:p>
          <a:pPr marL="0" lvl="0" indent="0" algn="ctr" defTabSz="889000">
            <a:lnSpc>
              <a:spcPct val="90000"/>
            </a:lnSpc>
            <a:spcBef>
              <a:spcPct val="0"/>
            </a:spcBef>
            <a:spcAft>
              <a:spcPct val="35000"/>
            </a:spcAft>
            <a:buNone/>
          </a:pPr>
          <a:r>
            <a:rPr lang="en-US" sz="2000" kern="1200" dirty="0">
              <a:solidFill>
                <a:prstClr val="black">
                  <a:hueOff val="0"/>
                  <a:satOff val="0"/>
                  <a:lumOff val="0"/>
                  <a:alphaOff val="0"/>
                </a:prstClr>
              </a:solidFill>
              <a:latin typeface="Calibri"/>
              <a:ea typeface="+mn-ea"/>
              <a:cs typeface="+mn-cs"/>
            </a:rPr>
            <a:t>The Revisor of General Financial Administration</a:t>
          </a:r>
        </a:p>
      </dgm:t>
    </dgm:pt>
    <dgm:pt modelId="{EA6F6B3D-77E7-4FFB-A6F7-BA6EEE366826}" type="parTrans" cxnId="{0352D1F4-EE5F-463E-A125-0B18A9861850}">
      <dgm:prSet/>
      <dgm:spPr/>
      <dgm:t>
        <a:bodyPr/>
        <a:lstStyle/>
        <a:p>
          <a:endParaRPr lang="en-US"/>
        </a:p>
      </dgm:t>
    </dgm:pt>
    <dgm:pt modelId="{6AE90A7F-01E9-4B10-B63F-99EF73B76F85}" type="sibTrans" cxnId="{0352D1F4-EE5F-463E-A125-0B18A9861850}">
      <dgm:prSet/>
      <dgm:spPr/>
      <dgm:t>
        <a:bodyPr/>
        <a:lstStyle/>
        <a:p>
          <a:endParaRPr lang="en-US"/>
        </a:p>
      </dgm:t>
    </dgm:pt>
    <dgm:pt modelId="{2CE08D70-B93C-41EE-B13A-79D42D216236}">
      <dgm:prSet/>
      <dgm:spPr/>
      <dgm:t>
        <a:bodyPr/>
        <a:lstStyle/>
        <a:p>
          <a:r>
            <a:rPr lang="en-US" dirty="0"/>
            <a:t>Vice-General Treasurer (s)</a:t>
          </a:r>
        </a:p>
      </dgm:t>
    </dgm:pt>
    <dgm:pt modelId="{D6905755-4820-48C2-94A1-A07895FC8DCF}" type="parTrans" cxnId="{8EA7684A-2DAE-4E1A-B329-54A9C3BA4FE1}">
      <dgm:prSet/>
      <dgm:spPr/>
      <dgm:t>
        <a:bodyPr/>
        <a:lstStyle/>
        <a:p>
          <a:endParaRPr lang="en-US"/>
        </a:p>
      </dgm:t>
    </dgm:pt>
    <dgm:pt modelId="{154188DB-7587-4A48-A8D0-D6266609BB87}" type="sibTrans" cxnId="{8EA7684A-2DAE-4E1A-B329-54A9C3BA4FE1}">
      <dgm:prSet/>
      <dgm:spPr/>
      <dgm:t>
        <a:bodyPr/>
        <a:lstStyle/>
        <a:p>
          <a:endParaRPr lang="en-US"/>
        </a:p>
      </dgm:t>
    </dgm:pt>
    <dgm:pt modelId="{F1D14ABB-D18A-4B6D-949F-36C13BD80553}">
      <dgm:prSet custT="1"/>
      <dgm:spPr>
        <a:solidFill>
          <a:prstClr val="white">
            <a:alpha val="90000"/>
            <a:hueOff val="0"/>
            <a:satOff val="0"/>
            <a:lumOff val="0"/>
            <a:alphaOff val="0"/>
          </a:prstClr>
        </a:solidFill>
        <a:ln w="15875" cap="flat" cmpd="sng" algn="ctr">
          <a:solidFill>
            <a:srgbClr val="4A66AC">
              <a:hueOff val="0"/>
              <a:satOff val="0"/>
              <a:lumOff val="0"/>
              <a:alphaOff val="0"/>
            </a:srgbClr>
          </a:solidFill>
          <a:prstDash val="solid"/>
        </a:ln>
        <a:effectLst/>
      </dgm:spPr>
      <dgm:t>
        <a:bodyPr spcFirstLastPara="0" vert="horz" wrap="square" lIns="76200" tIns="76200" rIns="76200" bIns="76200" numCol="1" spcCol="1270" anchor="ctr" anchorCtr="0"/>
        <a:lstStyle/>
        <a:p>
          <a:r>
            <a:rPr lang="en-US" sz="2000" kern="1200" dirty="0">
              <a:solidFill>
                <a:prstClr val="black">
                  <a:hueOff val="0"/>
                  <a:satOff val="0"/>
                  <a:lumOff val="0"/>
                  <a:alphaOff val="0"/>
                </a:prstClr>
              </a:solidFill>
              <a:latin typeface="Calibri"/>
              <a:ea typeface="+mn-ea"/>
              <a:cs typeface="+mn-cs"/>
            </a:rPr>
            <a:t>The Finance Committee of the General</a:t>
          </a:r>
        </a:p>
      </dgm:t>
    </dgm:pt>
    <dgm:pt modelId="{1BFC57ED-E968-42E7-B283-9F114364CC6A}" type="parTrans" cxnId="{E1E15E68-8182-45C9-AF11-D8BCE625ED46}">
      <dgm:prSet/>
      <dgm:spPr/>
      <dgm:t>
        <a:bodyPr/>
        <a:lstStyle/>
        <a:p>
          <a:endParaRPr lang="en-US"/>
        </a:p>
      </dgm:t>
    </dgm:pt>
    <dgm:pt modelId="{7FE16F88-8D61-4292-9384-7E0B948B1B28}" type="sibTrans" cxnId="{E1E15E68-8182-45C9-AF11-D8BCE625ED46}">
      <dgm:prSet/>
      <dgm:spPr/>
      <dgm:t>
        <a:bodyPr/>
        <a:lstStyle/>
        <a:p>
          <a:endParaRPr lang="en-US"/>
        </a:p>
      </dgm:t>
    </dgm:pt>
    <dgm:pt modelId="{05F32F03-1E7C-480E-AD99-76EA6E15037E}" type="pres">
      <dgm:prSet presAssocID="{0A512ECC-8ACF-4785-8FCA-6DF5688AB390}" presName="hierChild1" presStyleCnt="0">
        <dgm:presLayoutVars>
          <dgm:chPref val="1"/>
          <dgm:dir/>
          <dgm:animOne val="branch"/>
          <dgm:animLvl val="lvl"/>
          <dgm:resizeHandles/>
        </dgm:presLayoutVars>
      </dgm:prSet>
      <dgm:spPr/>
      <dgm:t>
        <a:bodyPr/>
        <a:lstStyle/>
        <a:p>
          <a:endParaRPr lang="en-US"/>
        </a:p>
      </dgm:t>
    </dgm:pt>
    <dgm:pt modelId="{A0497937-1FB6-46AA-A12F-69FF0EF6A6DA}" type="pres">
      <dgm:prSet presAssocID="{019D8280-973B-4D0B-A062-576884BA1936}" presName="hierRoot1" presStyleCnt="0"/>
      <dgm:spPr/>
    </dgm:pt>
    <dgm:pt modelId="{D4CD3AC6-66A9-4CB6-AECA-1785387514A9}" type="pres">
      <dgm:prSet presAssocID="{019D8280-973B-4D0B-A062-576884BA1936}" presName="composite" presStyleCnt="0"/>
      <dgm:spPr/>
    </dgm:pt>
    <dgm:pt modelId="{6B12EF0B-2928-4EF1-8E2E-BC16DB1F3E05}" type="pres">
      <dgm:prSet presAssocID="{019D8280-973B-4D0B-A062-576884BA1936}" presName="background" presStyleLbl="node0" presStyleIdx="0" presStyleCnt="1"/>
      <dgm:spPr/>
    </dgm:pt>
    <dgm:pt modelId="{4BE5FC8C-4D47-4590-9199-5E12B6A90DCB}" type="pres">
      <dgm:prSet presAssocID="{019D8280-973B-4D0B-A062-576884BA1936}" presName="text" presStyleLbl="fgAcc0" presStyleIdx="0" presStyleCnt="1" custScaleY="58315">
        <dgm:presLayoutVars>
          <dgm:chPref val="3"/>
        </dgm:presLayoutVars>
      </dgm:prSet>
      <dgm:spPr/>
      <dgm:t>
        <a:bodyPr/>
        <a:lstStyle/>
        <a:p>
          <a:endParaRPr lang="en-US"/>
        </a:p>
      </dgm:t>
    </dgm:pt>
    <dgm:pt modelId="{27FB46F2-C73B-4724-9874-FA7D43C0EDB3}" type="pres">
      <dgm:prSet presAssocID="{019D8280-973B-4D0B-A062-576884BA1936}" presName="hierChild2" presStyleCnt="0"/>
      <dgm:spPr/>
    </dgm:pt>
    <dgm:pt modelId="{DB1448DF-A09D-47BC-B480-80A36E042ECF}" type="pres">
      <dgm:prSet presAssocID="{D40AB45A-A72B-42F6-ADDA-56DBF6979A49}" presName="Name10" presStyleLbl="parChTrans1D2" presStyleIdx="0" presStyleCnt="3"/>
      <dgm:spPr/>
      <dgm:t>
        <a:bodyPr/>
        <a:lstStyle/>
        <a:p>
          <a:endParaRPr lang="en-US"/>
        </a:p>
      </dgm:t>
    </dgm:pt>
    <dgm:pt modelId="{C16AC5B4-3A12-4EB4-B5DA-EEC48811C8BD}" type="pres">
      <dgm:prSet presAssocID="{2DC42A88-40EF-4F77-8A36-5D50845457EB}" presName="hierRoot2" presStyleCnt="0"/>
      <dgm:spPr/>
    </dgm:pt>
    <dgm:pt modelId="{DC4B7306-B3D0-40A6-9C2C-25182787AAFA}" type="pres">
      <dgm:prSet presAssocID="{2DC42A88-40EF-4F77-8A36-5D50845457EB}" presName="composite2" presStyleCnt="0"/>
      <dgm:spPr/>
    </dgm:pt>
    <dgm:pt modelId="{050F6F98-F755-4A01-A436-97B6969106B8}" type="pres">
      <dgm:prSet presAssocID="{2DC42A88-40EF-4F77-8A36-5D50845457EB}" presName="background2" presStyleLbl="node2" presStyleIdx="0" presStyleCnt="3"/>
      <dgm:spPr/>
    </dgm:pt>
    <dgm:pt modelId="{1D2EF276-A1F5-4B31-9437-34243270F5C9}" type="pres">
      <dgm:prSet presAssocID="{2DC42A88-40EF-4F77-8A36-5D50845457EB}" presName="text2" presStyleLbl="fgAcc2" presStyleIdx="0" presStyleCnt="3" custLinFactNeighborX="1553" custLinFactNeighborY="-294">
        <dgm:presLayoutVars>
          <dgm:chPref val="3"/>
        </dgm:presLayoutVars>
      </dgm:prSet>
      <dgm:spPr>
        <a:xfrm>
          <a:off x="1800206" y="1411155"/>
          <a:ext cx="1843003" cy="1170307"/>
        </a:xfrm>
        <a:prstGeom prst="roundRect">
          <a:avLst>
            <a:gd name="adj" fmla="val 10000"/>
          </a:avLst>
        </a:prstGeom>
      </dgm:spPr>
      <dgm:t>
        <a:bodyPr/>
        <a:lstStyle/>
        <a:p>
          <a:endParaRPr lang="en-US"/>
        </a:p>
      </dgm:t>
    </dgm:pt>
    <dgm:pt modelId="{0D55EDA6-2037-48EF-86CF-880420371781}" type="pres">
      <dgm:prSet presAssocID="{2DC42A88-40EF-4F77-8A36-5D50845457EB}" presName="hierChild3" presStyleCnt="0"/>
      <dgm:spPr/>
    </dgm:pt>
    <dgm:pt modelId="{7B892BE7-3A68-41EB-B556-5017028F5EF4}" type="pres">
      <dgm:prSet presAssocID="{A9593686-8EA0-4C07-9B9B-21553854D067}" presName="Name17" presStyleLbl="parChTrans1D3" presStyleIdx="0" presStyleCnt="2"/>
      <dgm:spPr/>
      <dgm:t>
        <a:bodyPr/>
        <a:lstStyle/>
        <a:p>
          <a:endParaRPr lang="en-US"/>
        </a:p>
      </dgm:t>
    </dgm:pt>
    <dgm:pt modelId="{EE1AE5F9-1919-4B5F-892D-ADB0D1C9B2AA}" type="pres">
      <dgm:prSet presAssocID="{718FFCA5-B3BF-4B3F-9318-CDF499B3FB8C}" presName="hierRoot3" presStyleCnt="0"/>
      <dgm:spPr/>
    </dgm:pt>
    <dgm:pt modelId="{95F1E048-034B-429B-8D45-2DC166F0DA88}" type="pres">
      <dgm:prSet presAssocID="{718FFCA5-B3BF-4B3F-9318-CDF499B3FB8C}" presName="composite3" presStyleCnt="0"/>
      <dgm:spPr/>
    </dgm:pt>
    <dgm:pt modelId="{AAA9EF2C-26BE-4391-B451-F8DA8C585472}" type="pres">
      <dgm:prSet presAssocID="{718FFCA5-B3BF-4B3F-9318-CDF499B3FB8C}" presName="background3" presStyleLbl="node3" presStyleIdx="0" presStyleCnt="2"/>
      <dgm:spPr/>
    </dgm:pt>
    <dgm:pt modelId="{788D33EA-1C39-4BB5-A523-E2822193C7DF}" type="pres">
      <dgm:prSet presAssocID="{718FFCA5-B3BF-4B3F-9318-CDF499B3FB8C}" presName="text3" presStyleLbl="fgAcc3" presStyleIdx="0" presStyleCnt="2">
        <dgm:presLayoutVars>
          <dgm:chPref val="3"/>
        </dgm:presLayoutVars>
      </dgm:prSet>
      <dgm:spPr/>
      <dgm:t>
        <a:bodyPr/>
        <a:lstStyle/>
        <a:p>
          <a:endParaRPr lang="en-US"/>
        </a:p>
      </dgm:t>
    </dgm:pt>
    <dgm:pt modelId="{9402D6BC-20A1-4F97-9C62-33E230CA4061}" type="pres">
      <dgm:prSet presAssocID="{718FFCA5-B3BF-4B3F-9318-CDF499B3FB8C}" presName="hierChild4" presStyleCnt="0"/>
      <dgm:spPr/>
    </dgm:pt>
    <dgm:pt modelId="{97EA2347-E74A-41F7-8D97-A0D15F1E3692}" type="pres">
      <dgm:prSet presAssocID="{D6905755-4820-48C2-94A1-A07895FC8DCF}" presName="Name17" presStyleLbl="parChTrans1D3" presStyleIdx="1" presStyleCnt="2"/>
      <dgm:spPr/>
      <dgm:t>
        <a:bodyPr/>
        <a:lstStyle/>
        <a:p>
          <a:endParaRPr lang="en-US"/>
        </a:p>
      </dgm:t>
    </dgm:pt>
    <dgm:pt modelId="{6C9A09EB-6935-48B0-90F9-3AF30A8D9185}" type="pres">
      <dgm:prSet presAssocID="{2CE08D70-B93C-41EE-B13A-79D42D216236}" presName="hierRoot3" presStyleCnt="0"/>
      <dgm:spPr/>
    </dgm:pt>
    <dgm:pt modelId="{91ED4980-5630-45CF-873C-C7423E4476F3}" type="pres">
      <dgm:prSet presAssocID="{2CE08D70-B93C-41EE-B13A-79D42D216236}" presName="composite3" presStyleCnt="0"/>
      <dgm:spPr/>
    </dgm:pt>
    <dgm:pt modelId="{E8681A64-2418-4552-B352-819D0C335AE4}" type="pres">
      <dgm:prSet presAssocID="{2CE08D70-B93C-41EE-B13A-79D42D216236}" presName="background3" presStyleLbl="node3" presStyleIdx="1" presStyleCnt="2"/>
      <dgm:spPr/>
    </dgm:pt>
    <dgm:pt modelId="{3CF2D59E-920F-4321-BCC3-8973B0940E51}" type="pres">
      <dgm:prSet presAssocID="{2CE08D70-B93C-41EE-B13A-79D42D216236}" presName="text3" presStyleLbl="fgAcc3" presStyleIdx="1" presStyleCnt="2" custLinFactNeighborX="101" custLinFactNeighborY="-1257">
        <dgm:presLayoutVars>
          <dgm:chPref val="3"/>
        </dgm:presLayoutVars>
      </dgm:prSet>
      <dgm:spPr/>
      <dgm:t>
        <a:bodyPr/>
        <a:lstStyle/>
        <a:p>
          <a:endParaRPr lang="en-US"/>
        </a:p>
      </dgm:t>
    </dgm:pt>
    <dgm:pt modelId="{252E9E1B-B712-425C-A203-D484A1458F65}" type="pres">
      <dgm:prSet presAssocID="{2CE08D70-B93C-41EE-B13A-79D42D216236}" presName="hierChild4" presStyleCnt="0"/>
      <dgm:spPr/>
    </dgm:pt>
    <dgm:pt modelId="{AB54442B-9692-4CD1-980A-21E02B47BAED}" type="pres">
      <dgm:prSet presAssocID="{EA6F6B3D-77E7-4FFB-A6F7-BA6EEE366826}" presName="Name10" presStyleLbl="parChTrans1D2" presStyleIdx="1" presStyleCnt="3"/>
      <dgm:spPr/>
      <dgm:t>
        <a:bodyPr/>
        <a:lstStyle/>
        <a:p>
          <a:endParaRPr lang="en-US"/>
        </a:p>
      </dgm:t>
    </dgm:pt>
    <dgm:pt modelId="{AFBF2056-5960-4F68-8F3A-68477330436A}" type="pres">
      <dgm:prSet presAssocID="{339A7251-8B43-4B8B-93B5-375B19D93A58}" presName="hierRoot2" presStyleCnt="0"/>
      <dgm:spPr/>
    </dgm:pt>
    <dgm:pt modelId="{2223D794-BB7E-468D-8C64-6641CE58F7F5}" type="pres">
      <dgm:prSet presAssocID="{339A7251-8B43-4B8B-93B5-375B19D93A58}" presName="composite2" presStyleCnt="0"/>
      <dgm:spPr/>
    </dgm:pt>
    <dgm:pt modelId="{47AF7F2E-A019-45D9-B8D3-188BAC4F41F9}" type="pres">
      <dgm:prSet presAssocID="{339A7251-8B43-4B8B-93B5-375B19D93A58}" presName="background2" presStyleLbl="node2" presStyleIdx="1" presStyleCnt="3"/>
      <dgm:spPr/>
    </dgm:pt>
    <dgm:pt modelId="{A43A7E87-8617-490F-BAE8-45B0A7CD9CB2}" type="pres">
      <dgm:prSet presAssocID="{339A7251-8B43-4B8B-93B5-375B19D93A58}" presName="text2" presStyleLbl="fgAcc2" presStyleIdx="1" presStyleCnt="3">
        <dgm:presLayoutVars>
          <dgm:chPref val="3"/>
        </dgm:presLayoutVars>
      </dgm:prSet>
      <dgm:spPr>
        <a:xfrm>
          <a:off x="4024145" y="1414596"/>
          <a:ext cx="1843003" cy="1170307"/>
        </a:xfrm>
        <a:prstGeom prst="roundRect">
          <a:avLst>
            <a:gd name="adj" fmla="val 10000"/>
          </a:avLst>
        </a:prstGeom>
      </dgm:spPr>
      <dgm:t>
        <a:bodyPr/>
        <a:lstStyle/>
        <a:p>
          <a:endParaRPr lang="en-US"/>
        </a:p>
      </dgm:t>
    </dgm:pt>
    <dgm:pt modelId="{3176ACCD-7A3F-4943-A64B-D1F9B5DBF6C1}" type="pres">
      <dgm:prSet presAssocID="{339A7251-8B43-4B8B-93B5-375B19D93A58}" presName="hierChild3" presStyleCnt="0"/>
      <dgm:spPr/>
    </dgm:pt>
    <dgm:pt modelId="{37A1F2BB-B4AA-4C7E-B932-42D409F041CB}" type="pres">
      <dgm:prSet presAssocID="{1BFC57ED-E968-42E7-B283-9F114364CC6A}" presName="Name10" presStyleLbl="parChTrans1D2" presStyleIdx="2" presStyleCnt="3"/>
      <dgm:spPr/>
      <dgm:t>
        <a:bodyPr/>
        <a:lstStyle/>
        <a:p>
          <a:endParaRPr lang="en-US"/>
        </a:p>
      </dgm:t>
    </dgm:pt>
    <dgm:pt modelId="{FE713285-A3A8-472C-9239-7E1CB9BA858F}" type="pres">
      <dgm:prSet presAssocID="{F1D14ABB-D18A-4B6D-949F-36C13BD80553}" presName="hierRoot2" presStyleCnt="0"/>
      <dgm:spPr/>
    </dgm:pt>
    <dgm:pt modelId="{76FD316F-768B-4AED-887C-ADD452FF3852}" type="pres">
      <dgm:prSet presAssocID="{F1D14ABB-D18A-4B6D-949F-36C13BD80553}" presName="composite2" presStyleCnt="0"/>
      <dgm:spPr/>
    </dgm:pt>
    <dgm:pt modelId="{E04666A5-0DD4-4E77-B392-4B947E9F2D58}" type="pres">
      <dgm:prSet presAssocID="{F1D14ABB-D18A-4B6D-949F-36C13BD80553}" presName="background2" presStyleLbl="node2" presStyleIdx="2" presStyleCnt="3"/>
      <dgm:spPr/>
    </dgm:pt>
    <dgm:pt modelId="{756B9CFF-1E2E-43BE-9D4A-DCAD413AAB81}" type="pres">
      <dgm:prSet presAssocID="{F1D14ABB-D18A-4B6D-949F-36C13BD80553}" presName="text2" presStyleLbl="fgAcc2" presStyleIdx="2" presStyleCnt="3" custScaleX="100127" custScaleY="78487" custLinFactNeighborX="21295" custLinFactNeighborY="-25525">
        <dgm:presLayoutVars>
          <dgm:chPref val="3"/>
        </dgm:presLayoutVars>
      </dgm:prSet>
      <dgm:spPr>
        <a:xfrm>
          <a:off x="6394061" y="1115875"/>
          <a:ext cx="1845344" cy="918539"/>
        </a:xfrm>
        <a:prstGeom prst="roundRect">
          <a:avLst>
            <a:gd name="adj" fmla="val 10000"/>
          </a:avLst>
        </a:prstGeom>
      </dgm:spPr>
      <dgm:t>
        <a:bodyPr/>
        <a:lstStyle/>
        <a:p>
          <a:endParaRPr lang="en-US"/>
        </a:p>
      </dgm:t>
    </dgm:pt>
    <dgm:pt modelId="{97948A4B-7A78-462D-8831-6C1398A42EA3}" type="pres">
      <dgm:prSet presAssocID="{F1D14ABB-D18A-4B6D-949F-36C13BD80553}" presName="hierChild3" presStyleCnt="0"/>
      <dgm:spPr/>
    </dgm:pt>
  </dgm:ptLst>
  <dgm:cxnLst>
    <dgm:cxn modelId="{9F2B5A3C-3A50-4AD6-949C-B113B6208588}" type="presOf" srcId="{F1D14ABB-D18A-4B6D-949F-36C13BD80553}" destId="{756B9CFF-1E2E-43BE-9D4A-DCAD413AAB81}" srcOrd="0" destOrd="0" presId="urn:microsoft.com/office/officeart/2005/8/layout/hierarchy1"/>
    <dgm:cxn modelId="{8EA7684A-2DAE-4E1A-B329-54A9C3BA4FE1}" srcId="{2DC42A88-40EF-4F77-8A36-5D50845457EB}" destId="{2CE08D70-B93C-41EE-B13A-79D42D216236}" srcOrd="1" destOrd="0" parTransId="{D6905755-4820-48C2-94A1-A07895FC8DCF}" sibTransId="{154188DB-7587-4A48-A8D0-D6266609BB87}"/>
    <dgm:cxn modelId="{7284098B-3E2B-4C5A-8C03-B148B034AB55}" type="presOf" srcId="{2CE08D70-B93C-41EE-B13A-79D42D216236}" destId="{3CF2D59E-920F-4321-BCC3-8973B0940E51}" srcOrd="0" destOrd="0" presId="urn:microsoft.com/office/officeart/2005/8/layout/hierarchy1"/>
    <dgm:cxn modelId="{B9092678-2D94-44AF-9825-55574AE37998}" type="presOf" srcId="{D6905755-4820-48C2-94A1-A07895FC8DCF}" destId="{97EA2347-E74A-41F7-8D97-A0D15F1E3692}" srcOrd="0" destOrd="0" presId="urn:microsoft.com/office/officeart/2005/8/layout/hierarchy1"/>
    <dgm:cxn modelId="{36FB35AB-D38C-46DB-B554-25A1DAF1179C}" type="presOf" srcId="{2DC42A88-40EF-4F77-8A36-5D50845457EB}" destId="{1D2EF276-A1F5-4B31-9437-34243270F5C9}" srcOrd="0" destOrd="0" presId="urn:microsoft.com/office/officeart/2005/8/layout/hierarchy1"/>
    <dgm:cxn modelId="{2356AB20-9B37-4FAC-B290-96296398BF10}" srcId="{0A512ECC-8ACF-4785-8FCA-6DF5688AB390}" destId="{019D8280-973B-4D0B-A062-576884BA1936}" srcOrd="0" destOrd="0" parTransId="{2AC62DE6-31B2-420D-8A8E-B13E100B2914}" sibTransId="{E2018ABD-3482-427A-99B5-54066D4FEE39}"/>
    <dgm:cxn modelId="{416EAE09-4B9E-47C3-A97E-D91DB0FCC35E}" srcId="{019D8280-973B-4D0B-A062-576884BA1936}" destId="{2DC42A88-40EF-4F77-8A36-5D50845457EB}" srcOrd="0" destOrd="0" parTransId="{D40AB45A-A72B-42F6-ADDA-56DBF6979A49}" sibTransId="{BE9D6620-4D37-41D2-8BBD-EAA16077EBA6}"/>
    <dgm:cxn modelId="{267C287E-7D01-4824-A506-3BCBA9526B4E}" type="presOf" srcId="{EA6F6B3D-77E7-4FFB-A6F7-BA6EEE366826}" destId="{AB54442B-9692-4CD1-980A-21E02B47BAED}" srcOrd="0" destOrd="0" presId="urn:microsoft.com/office/officeart/2005/8/layout/hierarchy1"/>
    <dgm:cxn modelId="{03566811-5F72-4EFC-AA18-9A7F4A394594}" type="presOf" srcId="{0A512ECC-8ACF-4785-8FCA-6DF5688AB390}" destId="{05F32F03-1E7C-480E-AD99-76EA6E15037E}" srcOrd="0" destOrd="0" presId="urn:microsoft.com/office/officeart/2005/8/layout/hierarchy1"/>
    <dgm:cxn modelId="{3AD63B55-C2D7-41C9-913A-361BF1323397}" type="presOf" srcId="{019D8280-973B-4D0B-A062-576884BA1936}" destId="{4BE5FC8C-4D47-4590-9199-5E12B6A90DCB}" srcOrd="0" destOrd="0" presId="urn:microsoft.com/office/officeart/2005/8/layout/hierarchy1"/>
    <dgm:cxn modelId="{1D37C0E2-D0F9-498D-9DFC-9AC30F0880F0}" type="presOf" srcId="{718FFCA5-B3BF-4B3F-9318-CDF499B3FB8C}" destId="{788D33EA-1C39-4BB5-A523-E2822193C7DF}" srcOrd="0" destOrd="0" presId="urn:microsoft.com/office/officeart/2005/8/layout/hierarchy1"/>
    <dgm:cxn modelId="{778E2091-B034-4E0A-9BD3-42B3FF14E880}" type="presOf" srcId="{1BFC57ED-E968-42E7-B283-9F114364CC6A}" destId="{37A1F2BB-B4AA-4C7E-B932-42D409F041CB}" srcOrd="0" destOrd="0" presId="urn:microsoft.com/office/officeart/2005/8/layout/hierarchy1"/>
    <dgm:cxn modelId="{8BF3D0CB-BE9F-4082-ABCF-DBF63556D61B}" type="presOf" srcId="{A9593686-8EA0-4C07-9B9B-21553854D067}" destId="{7B892BE7-3A68-41EB-B556-5017028F5EF4}" srcOrd="0" destOrd="0" presId="urn:microsoft.com/office/officeart/2005/8/layout/hierarchy1"/>
    <dgm:cxn modelId="{29C21205-BB40-4313-9195-291810087136}" srcId="{2DC42A88-40EF-4F77-8A36-5D50845457EB}" destId="{718FFCA5-B3BF-4B3F-9318-CDF499B3FB8C}" srcOrd="0" destOrd="0" parTransId="{A9593686-8EA0-4C07-9B9B-21553854D067}" sibTransId="{F08DBE11-5510-4EC2-94DB-561531AAB241}"/>
    <dgm:cxn modelId="{E1E15E68-8182-45C9-AF11-D8BCE625ED46}" srcId="{019D8280-973B-4D0B-A062-576884BA1936}" destId="{F1D14ABB-D18A-4B6D-949F-36C13BD80553}" srcOrd="2" destOrd="0" parTransId="{1BFC57ED-E968-42E7-B283-9F114364CC6A}" sibTransId="{7FE16F88-8D61-4292-9384-7E0B948B1B28}"/>
    <dgm:cxn modelId="{A1AB75A0-9F05-421B-9B30-66F7F8F1DC5F}" type="presOf" srcId="{339A7251-8B43-4B8B-93B5-375B19D93A58}" destId="{A43A7E87-8617-490F-BAE8-45B0A7CD9CB2}" srcOrd="0" destOrd="0" presId="urn:microsoft.com/office/officeart/2005/8/layout/hierarchy1"/>
    <dgm:cxn modelId="{ECE4FD56-B389-4B6C-80C8-C090E67514D4}" type="presOf" srcId="{D40AB45A-A72B-42F6-ADDA-56DBF6979A49}" destId="{DB1448DF-A09D-47BC-B480-80A36E042ECF}" srcOrd="0" destOrd="0" presId="urn:microsoft.com/office/officeart/2005/8/layout/hierarchy1"/>
    <dgm:cxn modelId="{0352D1F4-EE5F-463E-A125-0B18A9861850}" srcId="{019D8280-973B-4D0B-A062-576884BA1936}" destId="{339A7251-8B43-4B8B-93B5-375B19D93A58}" srcOrd="1" destOrd="0" parTransId="{EA6F6B3D-77E7-4FFB-A6F7-BA6EEE366826}" sibTransId="{6AE90A7F-01E9-4B10-B63F-99EF73B76F85}"/>
    <dgm:cxn modelId="{73257B54-9B61-471B-8BBF-52D3D0B17692}" type="presParOf" srcId="{05F32F03-1E7C-480E-AD99-76EA6E15037E}" destId="{A0497937-1FB6-46AA-A12F-69FF0EF6A6DA}" srcOrd="0" destOrd="0" presId="urn:microsoft.com/office/officeart/2005/8/layout/hierarchy1"/>
    <dgm:cxn modelId="{1ABB12F6-0A21-416B-9615-F4BE1ADD1AEA}" type="presParOf" srcId="{A0497937-1FB6-46AA-A12F-69FF0EF6A6DA}" destId="{D4CD3AC6-66A9-4CB6-AECA-1785387514A9}" srcOrd="0" destOrd="0" presId="urn:microsoft.com/office/officeart/2005/8/layout/hierarchy1"/>
    <dgm:cxn modelId="{982D85A7-7E65-4757-8211-07F704C6126F}" type="presParOf" srcId="{D4CD3AC6-66A9-4CB6-AECA-1785387514A9}" destId="{6B12EF0B-2928-4EF1-8E2E-BC16DB1F3E05}" srcOrd="0" destOrd="0" presId="urn:microsoft.com/office/officeart/2005/8/layout/hierarchy1"/>
    <dgm:cxn modelId="{33193713-E62A-4CE6-A80F-1108A19F7A05}" type="presParOf" srcId="{D4CD3AC6-66A9-4CB6-AECA-1785387514A9}" destId="{4BE5FC8C-4D47-4590-9199-5E12B6A90DCB}" srcOrd="1" destOrd="0" presId="urn:microsoft.com/office/officeart/2005/8/layout/hierarchy1"/>
    <dgm:cxn modelId="{FB6AC7ED-66A6-4C63-9BEA-75D68A0C303D}" type="presParOf" srcId="{A0497937-1FB6-46AA-A12F-69FF0EF6A6DA}" destId="{27FB46F2-C73B-4724-9874-FA7D43C0EDB3}" srcOrd="1" destOrd="0" presId="urn:microsoft.com/office/officeart/2005/8/layout/hierarchy1"/>
    <dgm:cxn modelId="{442BD394-16BB-48E8-B32E-5361C543253B}" type="presParOf" srcId="{27FB46F2-C73B-4724-9874-FA7D43C0EDB3}" destId="{DB1448DF-A09D-47BC-B480-80A36E042ECF}" srcOrd="0" destOrd="0" presId="urn:microsoft.com/office/officeart/2005/8/layout/hierarchy1"/>
    <dgm:cxn modelId="{16B2E892-32B1-40F3-A1BD-0F13DBC14C59}" type="presParOf" srcId="{27FB46F2-C73B-4724-9874-FA7D43C0EDB3}" destId="{C16AC5B4-3A12-4EB4-B5DA-EEC48811C8BD}" srcOrd="1" destOrd="0" presId="urn:microsoft.com/office/officeart/2005/8/layout/hierarchy1"/>
    <dgm:cxn modelId="{BEBBC746-12BA-4C2D-B403-EA6DF5CC923E}" type="presParOf" srcId="{C16AC5B4-3A12-4EB4-B5DA-EEC48811C8BD}" destId="{DC4B7306-B3D0-40A6-9C2C-25182787AAFA}" srcOrd="0" destOrd="0" presId="urn:microsoft.com/office/officeart/2005/8/layout/hierarchy1"/>
    <dgm:cxn modelId="{57A90537-3157-446E-A6E8-4AFCD0783303}" type="presParOf" srcId="{DC4B7306-B3D0-40A6-9C2C-25182787AAFA}" destId="{050F6F98-F755-4A01-A436-97B6969106B8}" srcOrd="0" destOrd="0" presId="urn:microsoft.com/office/officeart/2005/8/layout/hierarchy1"/>
    <dgm:cxn modelId="{CBFE6C92-58AD-441A-8BEC-FDE2B5897C47}" type="presParOf" srcId="{DC4B7306-B3D0-40A6-9C2C-25182787AAFA}" destId="{1D2EF276-A1F5-4B31-9437-34243270F5C9}" srcOrd="1" destOrd="0" presId="urn:microsoft.com/office/officeart/2005/8/layout/hierarchy1"/>
    <dgm:cxn modelId="{44480463-5380-472D-9311-88E8648DB292}" type="presParOf" srcId="{C16AC5B4-3A12-4EB4-B5DA-EEC48811C8BD}" destId="{0D55EDA6-2037-48EF-86CF-880420371781}" srcOrd="1" destOrd="0" presId="urn:microsoft.com/office/officeart/2005/8/layout/hierarchy1"/>
    <dgm:cxn modelId="{135B519F-F058-40E7-8B79-AC393DD31E02}" type="presParOf" srcId="{0D55EDA6-2037-48EF-86CF-880420371781}" destId="{7B892BE7-3A68-41EB-B556-5017028F5EF4}" srcOrd="0" destOrd="0" presId="urn:microsoft.com/office/officeart/2005/8/layout/hierarchy1"/>
    <dgm:cxn modelId="{86A92BFF-2CCD-43F6-8145-1866A0C26479}" type="presParOf" srcId="{0D55EDA6-2037-48EF-86CF-880420371781}" destId="{EE1AE5F9-1919-4B5F-892D-ADB0D1C9B2AA}" srcOrd="1" destOrd="0" presId="urn:microsoft.com/office/officeart/2005/8/layout/hierarchy1"/>
    <dgm:cxn modelId="{5C355BD8-9B30-4B97-9380-02669887ED3E}" type="presParOf" srcId="{EE1AE5F9-1919-4B5F-892D-ADB0D1C9B2AA}" destId="{95F1E048-034B-429B-8D45-2DC166F0DA88}" srcOrd="0" destOrd="0" presId="urn:microsoft.com/office/officeart/2005/8/layout/hierarchy1"/>
    <dgm:cxn modelId="{E3DEEDDA-3DE6-43F2-9204-C9F6FE612643}" type="presParOf" srcId="{95F1E048-034B-429B-8D45-2DC166F0DA88}" destId="{AAA9EF2C-26BE-4391-B451-F8DA8C585472}" srcOrd="0" destOrd="0" presId="urn:microsoft.com/office/officeart/2005/8/layout/hierarchy1"/>
    <dgm:cxn modelId="{832279E3-A666-4499-B5FC-C236A7675317}" type="presParOf" srcId="{95F1E048-034B-429B-8D45-2DC166F0DA88}" destId="{788D33EA-1C39-4BB5-A523-E2822193C7DF}" srcOrd="1" destOrd="0" presId="urn:microsoft.com/office/officeart/2005/8/layout/hierarchy1"/>
    <dgm:cxn modelId="{FED7BE90-FE72-43B9-8ACC-E82FA7F25291}" type="presParOf" srcId="{EE1AE5F9-1919-4B5F-892D-ADB0D1C9B2AA}" destId="{9402D6BC-20A1-4F97-9C62-33E230CA4061}" srcOrd="1" destOrd="0" presId="urn:microsoft.com/office/officeart/2005/8/layout/hierarchy1"/>
    <dgm:cxn modelId="{5623C872-B27B-4193-8246-20C2C95BE6ED}" type="presParOf" srcId="{0D55EDA6-2037-48EF-86CF-880420371781}" destId="{97EA2347-E74A-41F7-8D97-A0D15F1E3692}" srcOrd="2" destOrd="0" presId="urn:microsoft.com/office/officeart/2005/8/layout/hierarchy1"/>
    <dgm:cxn modelId="{E52E626A-6C50-4DCD-8C80-07073D2A2FB2}" type="presParOf" srcId="{0D55EDA6-2037-48EF-86CF-880420371781}" destId="{6C9A09EB-6935-48B0-90F9-3AF30A8D9185}" srcOrd="3" destOrd="0" presId="urn:microsoft.com/office/officeart/2005/8/layout/hierarchy1"/>
    <dgm:cxn modelId="{24F63C2C-D7D7-44E8-9F4A-362467DCD876}" type="presParOf" srcId="{6C9A09EB-6935-48B0-90F9-3AF30A8D9185}" destId="{91ED4980-5630-45CF-873C-C7423E4476F3}" srcOrd="0" destOrd="0" presId="urn:microsoft.com/office/officeart/2005/8/layout/hierarchy1"/>
    <dgm:cxn modelId="{4C7C3102-4596-48F1-890A-7F3BFF93950F}" type="presParOf" srcId="{91ED4980-5630-45CF-873C-C7423E4476F3}" destId="{E8681A64-2418-4552-B352-819D0C335AE4}" srcOrd="0" destOrd="0" presId="urn:microsoft.com/office/officeart/2005/8/layout/hierarchy1"/>
    <dgm:cxn modelId="{03A43B5E-CC21-4272-9673-A7462509B850}" type="presParOf" srcId="{91ED4980-5630-45CF-873C-C7423E4476F3}" destId="{3CF2D59E-920F-4321-BCC3-8973B0940E51}" srcOrd="1" destOrd="0" presId="urn:microsoft.com/office/officeart/2005/8/layout/hierarchy1"/>
    <dgm:cxn modelId="{DF3CFFDC-013C-4DA9-8A60-33A514BBCC8A}" type="presParOf" srcId="{6C9A09EB-6935-48B0-90F9-3AF30A8D9185}" destId="{252E9E1B-B712-425C-A203-D484A1458F65}" srcOrd="1" destOrd="0" presId="urn:microsoft.com/office/officeart/2005/8/layout/hierarchy1"/>
    <dgm:cxn modelId="{F37E9A3F-5993-499F-94A3-E8675A367DB8}" type="presParOf" srcId="{27FB46F2-C73B-4724-9874-FA7D43C0EDB3}" destId="{AB54442B-9692-4CD1-980A-21E02B47BAED}" srcOrd="2" destOrd="0" presId="urn:microsoft.com/office/officeart/2005/8/layout/hierarchy1"/>
    <dgm:cxn modelId="{B85A5D38-728C-4DE2-80DE-300E2C2D6425}" type="presParOf" srcId="{27FB46F2-C73B-4724-9874-FA7D43C0EDB3}" destId="{AFBF2056-5960-4F68-8F3A-68477330436A}" srcOrd="3" destOrd="0" presId="urn:microsoft.com/office/officeart/2005/8/layout/hierarchy1"/>
    <dgm:cxn modelId="{0A7A0FF9-A907-4AB8-9E86-49A160F26718}" type="presParOf" srcId="{AFBF2056-5960-4F68-8F3A-68477330436A}" destId="{2223D794-BB7E-468D-8C64-6641CE58F7F5}" srcOrd="0" destOrd="0" presId="urn:microsoft.com/office/officeart/2005/8/layout/hierarchy1"/>
    <dgm:cxn modelId="{001FDB79-F212-4070-A6A2-543A0A8C9F72}" type="presParOf" srcId="{2223D794-BB7E-468D-8C64-6641CE58F7F5}" destId="{47AF7F2E-A019-45D9-B8D3-188BAC4F41F9}" srcOrd="0" destOrd="0" presId="urn:microsoft.com/office/officeart/2005/8/layout/hierarchy1"/>
    <dgm:cxn modelId="{C17CC52A-D17A-4278-BE28-526E7E2E0BFA}" type="presParOf" srcId="{2223D794-BB7E-468D-8C64-6641CE58F7F5}" destId="{A43A7E87-8617-490F-BAE8-45B0A7CD9CB2}" srcOrd="1" destOrd="0" presId="urn:microsoft.com/office/officeart/2005/8/layout/hierarchy1"/>
    <dgm:cxn modelId="{D0CBE81B-6D0E-4B6E-9B39-440BA4958605}" type="presParOf" srcId="{AFBF2056-5960-4F68-8F3A-68477330436A}" destId="{3176ACCD-7A3F-4943-A64B-D1F9B5DBF6C1}" srcOrd="1" destOrd="0" presId="urn:microsoft.com/office/officeart/2005/8/layout/hierarchy1"/>
    <dgm:cxn modelId="{830F05D5-670A-4529-B2FD-599FC655A3A2}" type="presParOf" srcId="{27FB46F2-C73B-4724-9874-FA7D43C0EDB3}" destId="{37A1F2BB-B4AA-4C7E-B932-42D409F041CB}" srcOrd="4" destOrd="0" presId="urn:microsoft.com/office/officeart/2005/8/layout/hierarchy1"/>
    <dgm:cxn modelId="{E049D5A3-EB33-4FE7-9E2D-5A57F3D332E8}" type="presParOf" srcId="{27FB46F2-C73B-4724-9874-FA7D43C0EDB3}" destId="{FE713285-A3A8-472C-9239-7E1CB9BA858F}" srcOrd="5" destOrd="0" presId="urn:microsoft.com/office/officeart/2005/8/layout/hierarchy1"/>
    <dgm:cxn modelId="{FE3BE3AF-42AB-4CF6-BDB2-D4D993A11776}" type="presParOf" srcId="{FE713285-A3A8-472C-9239-7E1CB9BA858F}" destId="{76FD316F-768B-4AED-887C-ADD452FF3852}" srcOrd="0" destOrd="0" presId="urn:microsoft.com/office/officeart/2005/8/layout/hierarchy1"/>
    <dgm:cxn modelId="{5D0023C9-81F9-4DB8-8D62-6648893442C8}" type="presParOf" srcId="{76FD316F-768B-4AED-887C-ADD452FF3852}" destId="{E04666A5-0DD4-4E77-B392-4B947E9F2D58}" srcOrd="0" destOrd="0" presId="urn:microsoft.com/office/officeart/2005/8/layout/hierarchy1"/>
    <dgm:cxn modelId="{BB136DE1-904C-4CF0-925A-008EE064E221}" type="presParOf" srcId="{76FD316F-768B-4AED-887C-ADD452FF3852}" destId="{756B9CFF-1E2E-43BE-9D4A-DCAD413AAB81}" srcOrd="1" destOrd="0" presId="urn:microsoft.com/office/officeart/2005/8/layout/hierarchy1"/>
    <dgm:cxn modelId="{D626C22B-FB13-47E2-A0B2-69FD2CDF2FF3}" type="presParOf" srcId="{FE713285-A3A8-472C-9239-7E1CB9BA858F}" destId="{97948A4B-7A78-462D-8831-6C1398A42EA3}"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512ECC-8ACF-4785-8FCA-6DF5688AB390}"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019D8280-973B-4D0B-A062-576884BA1936}">
      <dgm:prSet phldrT="[Text]" custT="1"/>
      <dgm:spPr/>
      <dgm:t>
        <a:bodyPr/>
        <a:lstStyle/>
        <a:p>
          <a:r>
            <a:rPr lang="en-US" sz="1800" dirty="0"/>
            <a:t>Fr Provincial</a:t>
          </a:r>
        </a:p>
      </dgm:t>
    </dgm:pt>
    <dgm:pt modelId="{2AC62DE6-31B2-420D-8A8E-B13E100B2914}" type="parTrans" cxnId="{2356AB20-9B37-4FAC-B290-96296398BF10}">
      <dgm:prSet/>
      <dgm:spPr/>
      <dgm:t>
        <a:bodyPr/>
        <a:lstStyle/>
        <a:p>
          <a:endParaRPr lang="en-US" sz="2000"/>
        </a:p>
      </dgm:t>
    </dgm:pt>
    <dgm:pt modelId="{E2018ABD-3482-427A-99B5-54066D4FEE39}" type="sibTrans" cxnId="{2356AB20-9B37-4FAC-B290-96296398BF10}">
      <dgm:prSet/>
      <dgm:spPr/>
      <dgm:t>
        <a:bodyPr/>
        <a:lstStyle/>
        <a:p>
          <a:endParaRPr lang="en-US" sz="2000"/>
        </a:p>
      </dgm:t>
    </dgm:pt>
    <dgm:pt modelId="{2DC42A88-40EF-4F77-8A36-5D50845457EB}">
      <dgm:prSet phldrT="[Text]" custT="1"/>
      <dgm:spPr/>
      <dgm:t>
        <a:bodyPr/>
        <a:lstStyle/>
        <a:p>
          <a:r>
            <a:rPr lang="en-US" sz="1800" dirty="0"/>
            <a:t>The Province Treasurer</a:t>
          </a:r>
        </a:p>
      </dgm:t>
    </dgm:pt>
    <dgm:pt modelId="{D40AB45A-A72B-42F6-ADDA-56DBF6979A49}" type="parTrans" cxnId="{416EAE09-4B9E-47C3-A97E-D91DB0FCC35E}">
      <dgm:prSet/>
      <dgm:spPr/>
      <dgm:t>
        <a:bodyPr/>
        <a:lstStyle/>
        <a:p>
          <a:endParaRPr lang="en-US" sz="2000"/>
        </a:p>
      </dgm:t>
    </dgm:pt>
    <dgm:pt modelId="{BE9D6620-4D37-41D2-8BBD-EAA16077EBA6}" type="sibTrans" cxnId="{416EAE09-4B9E-47C3-A97E-D91DB0FCC35E}">
      <dgm:prSet/>
      <dgm:spPr/>
      <dgm:t>
        <a:bodyPr/>
        <a:lstStyle/>
        <a:p>
          <a:endParaRPr lang="en-US" sz="2000"/>
        </a:p>
      </dgm:t>
    </dgm:pt>
    <dgm:pt modelId="{718FFCA5-B3BF-4B3F-9318-CDF499B3FB8C}">
      <dgm:prSet phldrT="[Text]" custT="1"/>
      <dgm:spPr/>
      <dgm:t>
        <a:bodyPr/>
        <a:lstStyle/>
        <a:p>
          <a:r>
            <a:rPr lang="en-US" sz="1800" dirty="0"/>
            <a:t>Co-Workers of the Province Treasurer</a:t>
          </a:r>
        </a:p>
      </dgm:t>
    </dgm:pt>
    <dgm:pt modelId="{A9593686-8EA0-4C07-9B9B-21553854D067}" type="parTrans" cxnId="{29C21205-BB40-4313-9195-291810087136}">
      <dgm:prSet/>
      <dgm:spPr/>
      <dgm:t>
        <a:bodyPr/>
        <a:lstStyle/>
        <a:p>
          <a:endParaRPr lang="en-US" sz="2000"/>
        </a:p>
      </dgm:t>
    </dgm:pt>
    <dgm:pt modelId="{F08DBE11-5510-4EC2-94DB-561531AAB241}" type="sibTrans" cxnId="{29C21205-BB40-4313-9195-291810087136}">
      <dgm:prSet/>
      <dgm:spPr/>
      <dgm:t>
        <a:bodyPr/>
        <a:lstStyle/>
        <a:p>
          <a:endParaRPr lang="en-US" sz="2000"/>
        </a:p>
      </dgm:t>
    </dgm:pt>
    <dgm:pt modelId="{339A7251-8B43-4B8B-93B5-375B19D93A58}">
      <dgm:prSet phldrT="[Text]" custT="1"/>
      <dgm:spPr/>
      <dgm:t>
        <a:bodyPr/>
        <a:lstStyle/>
        <a:p>
          <a:r>
            <a:rPr lang="en-US" sz="1800" dirty="0"/>
            <a:t>The Reviser of the Province  Financial Administration</a:t>
          </a:r>
        </a:p>
        <a:p>
          <a:r>
            <a:rPr lang="en-US" sz="1800" dirty="0"/>
            <a:t>“Revisor of Arcae”</a:t>
          </a:r>
        </a:p>
      </dgm:t>
    </dgm:pt>
    <dgm:pt modelId="{EA6F6B3D-77E7-4FFB-A6F7-BA6EEE366826}" type="parTrans" cxnId="{0352D1F4-EE5F-463E-A125-0B18A9861850}">
      <dgm:prSet/>
      <dgm:spPr/>
      <dgm:t>
        <a:bodyPr/>
        <a:lstStyle/>
        <a:p>
          <a:endParaRPr lang="en-US" sz="2000"/>
        </a:p>
      </dgm:t>
    </dgm:pt>
    <dgm:pt modelId="{6AE90A7F-01E9-4B10-B63F-99EF73B76F85}" type="sibTrans" cxnId="{0352D1F4-EE5F-463E-A125-0B18A9861850}">
      <dgm:prSet/>
      <dgm:spPr/>
      <dgm:t>
        <a:bodyPr/>
        <a:lstStyle/>
        <a:p>
          <a:endParaRPr lang="en-US" sz="2000"/>
        </a:p>
      </dgm:t>
    </dgm:pt>
    <dgm:pt modelId="{78CBA031-548C-4284-A315-A0969CB3E2F5}">
      <dgm:prSet custT="1"/>
      <dgm:spPr/>
      <dgm:t>
        <a:bodyPr/>
        <a:lstStyle/>
        <a:p>
          <a:r>
            <a:rPr lang="en-US" sz="1800" dirty="0"/>
            <a:t>The Reviser of the Houses and Works</a:t>
          </a:r>
        </a:p>
      </dgm:t>
    </dgm:pt>
    <dgm:pt modelId="{B41243EA-BFC3-4CC4-A8B8-9150F576F96F}" type="parTrans" cxnId="{C813077F-AC45-49F1-91E8-FE65F068A1BC}">
      <dgm:prSet/>
      <dgm:spPr/>
      <dgm:t>
        <a:bodyPr/>
        <a:lstStyle/>
        <a:p>
          <a:endParaRPr lang="en-US" sz="2000"/>
        </a:p>
      </dgm:t>
    </dgm:pt>
    <dgm:pt modelId="{F71059CC-1E27-4C16-91EF-328A1F5CF30D}" type="sibTrans" cxnId="{C813077F-AC45-49F1-91E8-FE65F068A1BC}">
      <dgm:prSet/>
      <dgm:spPr/>
      <dgm:t>
        <a:bodyPr/>
        <a:lstStyle/>
        <a:p>
          <a:endParaRPr lang="en-US" sz="2000"/>
        </a:p>
      </dgm:t>
    </dgm:pt>
    <dgm:pt modelId="{8476985D-1F09-4966-909D-BD5A1F462791}">
      <dgm:prSet custT="1"/>
      <dgm:spPr/>
      <dgm:t>
        <a:bodyPr/>
        <a:lstStyle/>
        <a:p>
          <a:r>
            <a:rPr lang="en-US" sz="1800" dirty="0"/>
            <a:t>The Finance Committee of the Province</a:t>
          </a:r>
        </a:p>
      </dgm:t>
    </dgm:pt>
    <dgm:pt modelId="{22A3470D-1DCA-4A0F-8B02-721A5DE98781}" type="parTrans" cxnId="{0379EA4A-AA04-46B8-A86A-84DF97F926FC}">
      <dgm:prSet/>
      <dgm:spPr/>
      <dgm:t>
        <a:bodyPr/>
        <a:lstStyle/>
        <a:p>
          <a:endParaRPr lang="en-US" sz="2000"/>
        </a:p>
      </dgm:t>
    </dgm:pt>
    <dgm:pt modelId="{D68A048D-42D1-4027-BBC9-8A86903970A3}" type="sibTrans" cxnId="{0379EA4A-AA04-46B8-A86A-84DF97F926FC}">
      <dgm:prSet/>
      <dgm:spPr/>
      <dgm:t>
        <a:bodyPr/>
        <a:lstStyle/>
        <a:p>
          <a:endParaRPr lang="en-US" sz="2000"/>
        </a:p>
      </dgm:t>
    </dgm:pt>
    <dgm:pt modelId="{05F32F03-1E7C-480E-AD99-76EA6E15037E}" type="pres">
      <dgm:prSet presAssocID="{0A512ECC-8ACF-4785-8FCA-6DF5688AB390}" presName="hierChild1" presStyleCnt="0">
        <dgm:presLayoutVars>
          <dgm:chPref val="1"/>
          <dgm:dir/>
          <dgm:animOne val="branch"/>
          <dgm:animLvl val="lvl"/>
          <dgm:resizeHandles/>
        </dgm:presLayoutVars>
      </dgm:prSet>
      <dgm:spPr/>
      <dgm:t>
        <a:bodyPr/>
        <a:lstStyle/>
        <a:p>
          <a:endParaRPr lang="en-US"/>
        </a:p>
      </dgm:t>
    </dgm:pt>
    <dgm:pt modelId="{A0497937-1FB6-46AA-A12F-69FF0EF6A6DA}" type="pres">
      <dgm:prSet presAssocID="{019D8280-973B-4D0B-A062-576884BA1936}" presName="hierRoot1" presStyleCnt="0"/>
      <dgm:spPr/>
    </dgm:pt>
    <dgm:pt modelId="{D4CD3AC6-66A9-4CB6-AECA-1785387514A9}" type="pres">
      <dgm:prSet presAssocID="{019D8280-973B-4D0B-A062-576884BA1936}" presName="composite" presStyleCnt="0"/>
      <dgm:spPr/>
    </dgm:pt>
    <dgm:pt modelId="{6B12EF0B-2928-4EF1-8E2E-BC16DB1F3E05}" type="pres">
      <dgm:prSet presAssocID="{019D8280-973B-4D0B-A062-576884BA1936}" presName="background" presStyleLbl="node0" presStyleIdx="0" presStyleCnt="1"/>
      <dgm:spPr/>
    </dgm:pt>
    <dgm:pt modelId="{4BE5FC8C-4D47-4590-9199-5E12B6A90DCB}" type="pres">
      <dgm:prSet presAssocID="{019D8280-973B-4D0B-A062-576884BA1936}" presName="text" presStyleLbl="fgAcc0" presStyleIdx="0" presStyleCnt="1" custScaleY="58315">
        <dgm:presLayoutVars>
          <dgm:chPref val="3"/>
        </dgm:presLayoutVars>
      </dgm:prSet>
      <dgm:spPr/>
      <dgm:t>
        <a:bodyPr/>
        <a:lstStyle/>
        <a:p>
          <a:endParaRPr lang="en-US"/>
        </a:p>
      </dgm:t>
    </dgm:pt>
    <dgm:pt modelId="{27FB46F2-C73B-4724-9874-FA7D43C0EDB3}" type="pres">
      <dgm:prSet presAssocID="{019D8280-973B-4D0B-A062-576884BA1936}" presName="hierChild2" presStyleCnt="0"/>
      <dgm:spPr/>
    </dgm:pt>
    <dgm:pt modelId="{DB1448DF-A09D-47BC-B480-80A36E042ECF}" type="pres">
      <dgm:prSet presAssocID="{D40AB45A-A72B-42F6-ADDA-56DBF6979A49}" presName="Name10" presStyleLbl="parChTrans1D2" presStyleIdx="0" presStyleCnt="3"/>
      <dgm:spPr/>
      <dgm:t>
        <a:bodyPr/>
        <a:lstStyle/>
        <a:p>
          <a:endParaRPr lang="en-US"/>
        </a:p>
      </dgm:t>
    </dgm:pt>
    <dgm:pt modelId="{C16AC5B4-3A12-4EB4-B5DA-EEC48811C8BD}" type="pres">
      <dgm:prSet presAssocID="{2DC42A88-40EF-4F77-8A36-5D50845457EB}" presName="hierRoot2" presStyleCnt="0"/>
      <dgm:spPr/>
    </dgm:pt>
    <dgm:pt modelId="{DC4B7306-B3D0-40A6-9C2C-25182787AAFA}" type="pres">
      <dgm:prSet presAssocID="{2DC42A88-40EF-4F77-8A36-5D50845457EB}" presName="composite2" presStyleCnt="0"/>
      <dgm:spPr/>
    </dgm:pt>
    <dgm:pt modelId="{050F6F98-F755-4A01-A436-97B6969106B8}" type="pres">
      <dgm:prSet presAssocID="{2DC42A88-40EF-4F77-8A36-5D50845457EB}" presName="background2" presStyleLbl="node2" presStyleIdx="0" presStyleCnt="3"/>
      <dgm:spPr/>
    </dgm:pt>
    <dgm:pt modelId="{1D2EF276-A1F5-4B31-9437-34243270F5C9}" type="pres">
      <dgm:prSet presAssocID="{2DC42A88-40EF-4F77-8A36-5D50845457EB}" presName="text2" presStyleLbl="fgAcc2" presStyleIdx="0" presStyleCnt="3">
        <dgm:presLayoutVars>
          <dgm:chPref val="3"/>
        </dgm:presLayoutVars>
      </dgm:prSet>
      <dgm:spPr/>
      <dgm:t>
        <a:bodyPr/>
        <a:lstStyle/>
        <a:p>
          <a:endParaRPr lang="en-US"/>
        </a:p>
      </dgm:t>
    </dgm:pt>
    <dgm:pt modelId="{0D55EDA6-2037-48EF-86CF-880420371781}" type="pres">
      <dgm:prSet presAssocID="{2DC42A88-40EF-4F77-8A36-5D50845457EB}" presName="hierChild3" presStyleCnt="0"/>
      <dgm:spPr/>
    </dgm:pt>
    <dgm:pt modelId="{7B892BE7-3A68-41EB-B556-5017028F5EF4}" type="pres">
      <dgm:prSet presAssocID="{A9593686-8EA0-4C07-9B9B-21553854D067}" presName="Name17" presStyleLbl="parChTrans1D3" presStyleIdx="0" presStyleCnt="2"/>
      <dgm:spPr/>
      <dgm:t>
        <a:bodyPr/>
        <a:lstStyle/>
        <a:p>
          <a:endParaRPr lang="en-US"/>
        </a:p>
      </dgm:t>
    </dgm:pt>
    <dgm:pt modelId="{EE1AE5F9-1919-4B5F-892D-ADB0D1C9B2AA}" type="pres">
      <dgm:prSet presAssocID="{718FFCA5-B3BF-4B3F-9318-CDF499B3FB8C}" presName="hierRoot3" presStyleCnt="0"/>
      <dgm:spPr/>
    </dgm:pt>
    <dgm:pt modelId="{95F1E048-034B-429B-8D45-2DC166F0DA88}" type="pres">
      <dgm:prSet presAssocID="{718FFCA5-B3BF-4B3F-9318-CDF499B3FB8C}" presName="composite3" presStyleCnt="0"/>
      <dgm:spPr/>
    </dgm:pt>
    <dgm:pt modelId="{AAA9EF2C-26BE-4391-B451-F8DA8C585472}" type="pres">
      <dgm:prSet presAssocID="{718FFCA5-B3BF-4B3F-9318-CDF499B3FB8C}" presName="background3" presStyleLbl="node3" presStyleIdx="0" presStyleCnt="2"/>
      <dgm:spPr/>
    </dgm:pt>
    <dgm:pt modelId="{788D33EA-1C39-4BB5-A523-E2822193C7DF}" type="pres">
      <dgm:prSet presAssocID="{718FFCA5-B3BF-4B3F-9318-CDF499B3FB8C}" presName="text3" presStyleLbl="fgAcc3" presStyleIdx="0" presStyleCnt="2" custScaleX="103131" custLinFactNeighborX="60973" custLinFactNeighborY="-11636">
        <dgm:presLayoutVars>
          <dgm:chPref val="3"/>
        </dgm:presLayoutVars>
      </dgm:prSet>
      <dgm:spPr/>
      <dgm:t>
        <a:bodyPr/>
        <a:lstStyle/>
        <a:p>
          <a:endParaRPr lang="en-US"/>
        </a:p>
      </dgm:t>
    </dgm:pt>
    <dgm:pt modelId="{9402D6BC-20A1-4F97-9C62-33E230CA4061}" type="pres">
      <dgm:prSet presAssocID="{718FFCA5-B3BF-4B3F-9318-CDF499B3FB8C}" presName="hierChild4" presStyleCnt="0"/>
      <dgm:spPr/>
    </dgm:pt>
    <dgm:pt modelId="{18C7408F-3B7E-40BF-BB48-B3E6F56DD214}" type="pres">
      <dgm:prSet presAssocID="{22A3470D-1DCA-4A0F-8B02-721A5DE98781}" presName="Name17" presStyleLbl="parChTrans1D3" presStyleIdx="1" presStyleCnt="2"/>
      <dgm:spPr/>
      <dgm:t>
        <a:bodyPr/>
        <a:lstStyle/>
        <a:p>
          <a:endParaRPr lang="en-US"/>
        </a:p>
      </dgm:t>
    </dgm:pt>
    <dgm:pt modelId="{71AE40C3-CB93-4B8B-B898-B85766C38F44}" type="pres">
      <dgm:prSet presAssocID="{8476985D-1F09-4966-909D-BD5A1F462791}" presName="hierRoot3" presStyleCnt="0"/>
      <dgm:spPr/>
    </dgm:pt>
    <dgm:pt modelId="{2C76D676-A225-4929-B00C-2160227B5718}" type="pres">
      <dgm:prSet presAssocID="{8476985D-1F09-4966-909D-BD5A1F462791}" presName="composite3" presStyleCnt="0"/>
      <dgm:spPr/>
    </dgm:pt>
    <dgm:pt modelId="{D3B3FC7C-257F-4179-8D84-6F1CE114D134}" type="pres">
      <dgm:prSet presAssocID="{8476985D-1F09-4966-909D-BD5A1F462791}" presName="background3" presStyleLbl="node3" presStyleIdx="1" presStyleCnt="2"/>
      <dgm:spPr/>
    </dgm:pt>
    <dgm:pt modelId="{DB9FD261-FF4D-4C67-9057-C3C3F5640C46}" type="pres">
      <dgm:prSet presAssocID="{8476985D-1F09-4966-909D-BD5A1F462791}" presName="text3" presStyleLbl="fgAcc3" presStyleIdx="1" presStyleCnt="2" custLinFactX="-88680" custLinFactNeighborX="-100000" custLinFactNeighborY="-39025">
        <dgm:presLayoutVars>
          <dgm:chPref val="3"/>
        </dgm:presLayoutVars>
      </dgm:prSet>
      <dgm:spPr/>
      <dgm:t>
        <a:bodyPr/>
        <a:lstStyle/>
        <a:p>
          <a:endParaRPr lang="en-US"/>
        </a:p>
      </dgm:t>
    </dgm:pt>
    <dgm:pt modelId="{3C48A049-AB87-4C9C-8209-068034428558}" type="pres">
      <dgm:prSet presAssocID="{8476985D-1F09-4966-909D-BD5A1F462791}" presName="hierChild4" presStyleCnt="0"/>
      <dgm:spPr/>
    </dgm:pt>
    <dgm:pt modelId="{AB54442B-9692-4CD1-980A-21E02B47BAED}" type="pres">
      <dgm:prSet presAssocID="{EA6F6B3D-77E7-4FFB-A6F7-BA6EEE366826}" presName="Name10" presStyleLbl="parChTrans1D2" presStyleIdx="1" presStyleCnt="3"/>
      <dgm:spPr/>
      <dgm:t>
        <a:bodyPr/>
        <a:lstStyle/>
        <a:p>
          <a:endParaRPr lang="en-US"/>
        </a:p>
      </dgm:t>
    </dgm:pt>
    <dgm:pt modelId="{AFBF2056-5960-4F68-8F3A-68477330436A}" type="pres">
      <dgm:prSet presAssocID="{339A7251-8B43-4B8B-93B5-375B19D93A58}" presName="hierRoot2" presStyleCnt="0"/>
      <dgm:spPr/>
    </dgm:pt>
    <dgm:pt modelId="{2223D794-BB7E-468D-8C64-6641CE58F7F5}" type="pres">
      <dgm:prSet presAssocID="{339A7251-8B43-4B8B-93B5-375B19D93A58}" presName="composite2" presStyleCnt="0"/>
      <dgm:spPr/>
    </dgm:pt>
    <dgm:pt modelId="{47AF7F2E-A019-45D9-B8D3-188BAC4F41F9}" type="pres">
      <dgm:prSet presAssocID="{339A7251-8B43-4B8B-93B5-375B19D93A58}" presName="background2" presStyleLbl="node2" presStyleIdx="1" presStyleCnt="3"/>
      <dgm:spPr/>
    </dgm:pt>
    <dgm:pt modelId="{A43A7E87-8617-490F-BAE8-45B0A7CD9CB2}" type="pres">
      <dgm:prSet presAssocID="{339A7251-8B43-4B8B-93B5-375B19D93A58}" presName="text2" presStyleLbl="fgAcc2" presStyleIdx="1" presStyleCnt="3" custScaleX="136538">
        <dgm:presLayoutVars>
          <dgm:chPref val="3"/>
        </dgm:presLayoutVars>
      </dgm:prSet>
      <dgm:spPr/>
      <dgm:t>
        <a:bodyPr/>
        <a:lstStyle/>
        <a:p>
          <a:endParaRPr lang="en-US"/>
        </a:p>
      </dgm:t>
    </dgm:pt>
    <dgm:pt modelId="{3176ACCD-7A3F-4943-A64B-D1F9B5DBF6C1}" type="pres">
      <dgm:prSet presAssocID="{339A7251-8B43-4B8B-93B5-375B19D93A58}" presName="hierChild3" presStyleCnt="0"/>
      <dgm:spPr/>
    </dgm:pt>
    <dgm:pt modelId="{9D3CCCCA-2877-4D50-9540-10B65CD814DE}" type="pres">
      <dgm:prSet presAssocID="{B41243EA-BFC3-4CC4-A8B8-9150F576F96F}" presName="Name10" presStyleLbl="parChTrans1D2" presStyleIdx="2" presStyleCnt="3"/>
      <dgm:spPr/>
      <dgm:t>
        <a:bodyPr/>
        <a:lstStyle/>
        <a:p>
          <a:endParaRPr lang="en-US"/>
        </a:p>
      </dgm:t>
    </dgm:pt>
    <dgm:pt modelId="{F413452F-2EB9-4230-8AFA-A117FB5CDD78}" type="pres">
      <dgm:prSet presAssocID="{78CBA031-548C-4284-A315-A0969CB3E2F5}" presName="hierRoot2" presStyleCnt="0"/>
      <dgm:spPr/>
    </dgm:pt>
    <dgm:pt modelId="{3A802C70-B00A-47D8-A7EF-8038A9DFC57B}" type="pres">
      <dgm:prSet presAssocID="{78CBA031-548C-4284-A315-A0969CB3E2F5}" presName="composite2" presStyleCnt="0"/>
      <dgm:spPr/>
    </dgm:pt>
    <dgm:pt modelId="{9A92E653-7DF1-4A37-A4FD-0213974C4968}" type="pres">
      <dgm:prSet presAssocID="{78CBA031-548C-4284-A315-A0969CB3E2F5}" presName="background2" presStyleLbl="node2" presStyleIdx="2" presStyleCnt="3"/>
      <dgm:spPr/>
    </dgm:pt>
    <dgm:pt modelId="{943EC71A-AB68-493C-A494-662D9BCF26A7}" type="pres">
      <dgm:prSet presAssocID="{78CBA031-548C-4284-A315-A0969CB3E2F5}" presName="text2" presStyleLbl="fgAcc2" presStyleIdx="2" presStyleCnt="3">
        <dgm:presLayoutVars>
          <dgm:chPref val="3"/>
        </dgm:presLayoutVars>
      </dgm:prSet>
      <dgm:spPr/>
      <dgm:t>
        <a:bodyPr/>
        <a:lstStyle/>
        <a:p>
          <a:endParaRPr lang="en-US"/>
        </a:p>
      </dgm:t>
    </dgm:pt>
    <dgm:pt modelId="{22AD9F5F-6665-4062-B408-4098C3C65588}" type="pres">
      <dgm:prSet presAssocID="{78CBA031-548C-4284-A315-A0969CB3E2F5}" presName="hierChild3" presStyleCnt="0"/>
      <dgm:spPr/>
    </dgm:pt>
  </dgm:ptLst>
  <dgm:cxnLst>
    <dgm:cxn modelId="{C813077F-AC45-49F1-91E8-FE65F068A1BC}" srcId="{019D8280-973B-4D0B-A062-576884BA1936}" destId="{78CBA031-548C-4284-A315-A0969CB3E2F5}" srcOrd="2" destOrd="0" parTransId="{B41243EA-BFC3-4CC4-A8B8-9150F576F96F}" sibTransId="{F71059CC-1E27-4C16-91EF-328A1F5CF30D}"/>
    <dgm:cxn modelId="{36FB35AB-D38C-46DB-B554-25A1DAF1179C}" type="presOf" srcId="{2DC42A88-40EF-4F77-8A36-5D50845457EB}" destId="{1D2EF276-A1F5-4B31-9437-34243270F5C9}" srcOrd="0" destOrd="0" presId="urn:microsoft.com/office/officeart/2005/8/layout/hierarchy1"/>
    <dgm:cxn modelId="{2356AB20-9B37-4FAC-B290-96296398BF10}" srcId="{0A512ECC-8ACF-4785-8FCA-6DF5688AB390}" destId="{019D8280-973B-4D0B-A062-576884BA1936}" srcOrd="0" destOrd="0" parTransId="{2AC62DE6-31B2-420D-8A8E-B13E100B2914}" sibTransId="{E2018ABD-3482-427A-99B5-54066D4FEE39}"/>
    <dgm:cxn modelId="{416EAE09-4B9E-47C3-A97E-D91DB0FCC35E}" srcId="{019D8280-973B-4D0B-A062-576884BA1936}" destId="{2DC42A88-40EF-4F77-8A36-5D50845457EB}" srcOrd="0" destOrd="0" parTransId="{D40AB45A-A72B-42F6-ADDA-56DBF6979A49}" sibTransId="{BE9D6620-4D37-41D2-8BBD-EAA16077EBA6}"/>
    <dgm:cxn modelId="{267C287E-7D01-4824-A506-3BCBA9526B4E}" type="presOf" srcId="{EA6F6B3D-77E7-4FFB-A6F7-BA6EEE366826}" destId="{AB54442B-9692-4CD1-980A-21E02B47BAED}" srcOrd="0" destOrd="0" presId="urn:microsoft.com/office/officeart/2005/8/layout/hierarchy1"/>
    <dgm:cxn modelId="{49D0D394-9959-494A-83BC-6BC58B5A4249}" type="presOf" srcId="{78CBA031-548C-4284-A315-A0969CB3E2F5}" destId="{943EC71A-AB68-493C-A494-662D9BCF26A7}" srcOrd="0" destOrd="0" presId="urn:microsoft.com/office/officeart/2005/8/layout/hierarchy1"/>
    <dgm:cxn modelId="{03566811-5F72-4EFC-AA18-9A7F4A394594}" type="presOf" srcId="{0A512ECC-8ACF-4785-8FCA-6DF5688AB390}" destId="{05F32F03-1E7C-480E-AD99-76EA6E15037E}" srcOrd="0" destOrd="0" presId="urn:microsoft.com/office/officeart/2005/8/layout/hierarchy1"/>
    <dgm:cxn modelId="{0379EA4A-AA04-46B8-A86A-84DF97F926FC}" srcId="{2DC42A88-40EF-4F77-8A36-5D50845457EB}" destId="{8476985D-1F09-4966-909D-BD5A1F462791}" srcOrd="1" destOrd="0" parTransId="{22A3470D-1DCA-4A0F-8B02-721A5DE98781}" sibTransId="{D68A048D-42D1-4027-BBC9-8A86903970A3}"/>
    <dgm:cxn modelId="{3AD63B55-C2D7-41C9-913A-361BF1323397}" type="presOf" srcId="{019D8280-973B-4D0B-A062-576884BA1936}" destId="{4BE5FC8C-4D47-4590-9199-5E12B6A90DCB}" srcOrd="0" destOrd="0" presId="urn:microsoft.com/office/officeart/2005/8/layout/hierarchy1"/>
    <dgm:cxn modelId="{E031C504-16C6-4BD3-9E0A-60D2FD9C4A50}" type="presOf" srcId="{22A3470D-1DCA-4A0F-8B02-721A5DE98781}" destId="{18C7408F-3B7E-40BF-BB48-B3E6F56DD214}" srcOrd="0" destOrd="0" presId="urn:microsoft.com/office/officeart/2005/8/layout/hierarchy1"/>
    <dgm:cxn modelId="{79FF232B-75F8-4899-AED9-57AD1C23E13F}" type="presOf" srcId="{B41243EA-BFC3-4CC4-A8B8-9150F576F96F}" destId="{9D3CCCCA-2877-4D50-9540-10B65CD814DE}" srcOrd="0" destOrd="0" presId="urn:microsoft.com/office/officeart/2005/8/layout/hierarchy1"/>
    <dgm:cxn modelId="{1D37C0E2-D0F9-498D-9DFC-9AC30F0880F0}" type="presOf" srcId="{718FFCA5-B3BF-4B3F-9318-CDF499B3FB8C}" destId="{788D33EA-1C39-4BB5-A523-E2822193C7DF}" srcOrd="0" destOrd="0" presId="urn:microsoft.com/office/officeart/2005/8/layout/hierarchy1"/>
    <dgm:cxn modelId="{8BF3D0CB-BE9F-4082-ABCF-DBF63556D61B}" type="presOf" srcId="{A9593686-8EA0-4C07-9B9B-21553854D067}" destId="{7B892BE7-3A68-41EB-B556-5017028F5EF4}" srcOrd="0" destOrd="0" presId="urn:microsoft.com/office/officeart/2005/8/layout/hierarchy1"/>
    <dgm:cxn modelId="{29C21205-BB40-4313-9195-291810087136}" srcId="{2DC42A88-40EF-4F77-8A36-5D50845457EB}" destId="{718FFCA5-B3BF-4B3F-9318-CDF499B3FB8C}" srcOrd="0" destOrd="0" parTransId="{A9593686-8EA0-4C07-9B9B-21553854D067}" sibTransId="{F08DBE11-5510-4EC2-94DB-561531AAB241}"/>
    <dgm:cxn modelId="{F61CA6E0-B197-48E9-A4DE-49AF582F1E2C}" type="presOf" srcId="{8476985D-1F09-4966-909D-BD5A1F462791}" destId="{DB9FD261-FF4D-4C67-9057-C3C3F5640C46}" srcOrd="0" destOrd="0" presId="urn:microsoft.com/office/officeart/2005/8/layout/hierarchy1"/>
    <dgm:cxn modelId="{A1AB75A0-9F05-421B-9B30-66F7F8F1DC5F}" type="presOf" srcId="{339A7251-8B43-4B8B-93B5-375B19D93A58}" destId="{A43A7E87-8617-490F-BAE8-45B0A7CD9CB2}" srcOrd="0" destOrd="0" presId="urn:microsoft.com/office/officeart/2005/8/layout/hierarchy1"/>
    <dgm:cxn modelId="{ECE4FD56-B389-4B6C-80C8-C090E67514D4}" type="presOf" srcId="{D40AB45A-A72B-42F6-ADDA-56DBF6979A49}" destId="{DB1448DF-A09D-47BC-B480-80A36E042ECF}" srcOrd="0" destOrd="0" presId="urn:microsoft.com/office/officeart/2005/8/layout/hierarchy1"/>
    <dgm:cxn modelId="{0352D1F4-EE5F-463E-A125-0B18A9861850}" srcId="{019D8280-973B-4D0B-A062-576884BA1936}" destId="{339A7251-8B43-4B8B-93B5-375B19D93A58}" srcOrd="1" destOrd="0" parTransId="{EA6F6B3D-77E7-4FFB-A6F7-BA6EEE366826}" sibTransId="{6AE90A7F-01E9-4B10-B63F-99EF73B76F85}"/>
    <dgm:cxn modelId="{73257B54-9B61-471B-8BBF-52D3D0B17692}" type="presParOf" srcId="{05F32F03-1E7C-480E-AD99-76EA6E15037E}" destId="{A0497937-1FB6-46AA-A12F-69FF0EF6A6DA}" srcOrd="0" destOrd="0" presId="urn:microsoft.com/office/officeart/2005/8/layout/hierarchy1"/>
    <dgm:cxn modelId="{1ABB12F6-0A21-416B-9615-F4BE1ADD1AEA}" type="presParOf" srcId="{A0497937-1FB6-46AA-A12F-69FF0EF6A6DA}" destId="{D4CD3AC6-66A9-4CB6-AECA-1785387514A9}" srcOrd="0" destOrd="0" presId="urn:microsoft.com/office/officeart/2005/8/layout/hierarchy1"/>
    <dgm:cxn modelId="{982D85A7-7E65-4757-8211-07F704C6126F}" type="presParOf" srcId="{D4CD3AC6-66A9-4CB6-AECA-1785387514A9}" destId="{6B12EF0B-2928-4EF1-8E2E-BC16DB1F3E05}" srcOrd="0" destOrd="0" presId="urn:microsoft.com/office/officeart/2005/8/layout/hierarchy1"/>
    <dgm:cxn modelId="{33193713-E62A-4CE6-A80F-1108A19F7A05}" type="presParOf" srcId="{D4CD3AC6-66A9-4CB6-AECA-1785387514A9}" destId="{4BE5FC8C-4D47-4590-9199-5E12B6A90DCB}" srcOrd="1" destOrd="0" presId="urn:microsoft.com/office/officeart/2005/8/layout/hierarchy1"/>
    <dgm:cxn modelId="{FB6AC7ED-66A6-4C63-9BEA-75D68A0C303D}" type="presParOf" srcId="{A0497937-1FB6-46AA-A12F-69FF0EF6A6DA}" destId="{27FB46F2-C73B-4724-9874-FA7D43C0EDB3}" srcOrd="1" destOrd="0" presId="urn:microsoft.com/office/officeart/2005/8/layout/hierarchy1"/>
    <dgm:cxn modelId="{442BD394-16BB-48E8-B32E-5361C543253B}" type="presParOf" srcId="{27FB46F2-C73B-4724-9874-FA7D43C0EDB3}" destId="{DB1448DF-A09D-47BC-B480-80A36E042ECF}" srcOrd="0" destOrd="0" presId="urn:microsoft.com/office/officeart/2005/8/layout/hierarchy1"/>
    <dgm:cxn modelId="{16B2E892-32B1-40F3-A1BD-0F13DBC14C59}" type="presParOf" srcId="{27FB46F2-C73B-4724-9874-FA7D43C0EDB3}" destId="{C16AC5B4-3A12-4EB4-B5DA-EEC48811C8BD}" srcOrd="1" destOrd="0" presId="urn:microsoft.com/office/officeart/2005/8/layout/hierarchy1"/>
    <dgm:cxn modelId="{BEBBC746-12BA-4C2D-B403-EA6DF5CC923E}" type="presParOf" srcId="{C16AC5B4-3A12-4EB4-B5DA-EEC48811C8BD}" destId="{DC4B7306-B3D0-40A6-9C2C-25182787AAFA}" srcOrd="0" destOrd="0" presId="urn:microsoft.com/office/officeart/2005/8/layout/hierarchy1"/>
    <dgm:cxn modelId="{57A90537-3157-446E-A6E8-4AFCD0783303}" type="presParOf" srcId="{DC4B7306-B3D0-40A6-9C2C-25182787AAFA}" destId="{050F6F98-F755-4A01-A436-97B6969106B8}" srcOrd="0" destOrd="0" presId="urn:microsoft.com/office/officeart/2005/8/layout/hierarchy1"/>
    <dgm:cxn modelId="{CBFE6C92-58AD-441A-8BEC-FDE2B5897C47}" type="presParOf" srcId="{DC4B7306-B3D0-40A6-9C2C-25182787AAFA}" destId="{1D2EF276-A1F5-4B31-9437-34243270F5C9}" srcOrd="1" destOrd="0" presId="urn:microsoft.com/office/officeart/2005/8/layout/hierarchy1"/>
    <dgm:cxn modelId="{44480463-5380-472D-9311-88E8648DB292}" type="presParOf" srcId="{C16AC5B4-3A12-4EB4-B5DA-EEC48811C8BD}" destId="{0D55EDA6-2037-48EF-86CF-880420371781}" srcOrd="1" destOrd="0" presId="urn:microsoft.com/office/officeart/2005/8/layout/hierarchy1"/>
    <dgm:cxn modelId="{135B519F-F058-40E7-8B79-AC393DD31E02}" type="presParOf" srcId="{0D55EDA6-2037-48EF-86CF-880420371781}" destId="{7B892BE7-3A68-41EB-B556-5017028F5EF4}" srcOrd="0" destOrd="0" presId="urn:microsoft.com/office/officeart/2005/8/layout/hierarchy1"/>
    <dgm:cxn modelId="{86A92BFF-2CCD-43F6-8145-1866A0C26479}" type="presParOf" srcId="{0D55EDA6-2037-48EF-86CF-880420371781}" destId="{EE1AE5F9-1919-4B5F-892D-ADB0D1C9B2AA}" srcOrd="1" destOrd="0" presId="urn:microsoft.com/office/officeart/2005/8/layout/hierarchy1"/>
    <dgm:cxn modelId="{5C355BD8-9B30-4B97-9380-02669887ED3E}" type="presParOf" srcId="{EE1AE5F9-1919-4B5F-892D-ADB0D1C9B2AA}" destId="{95F1E048-034B-429B-8D45-2DC166F0DA88}" srcOrd="0" destOrd="0" presId="urn:microsoft.com/office/officeart/2005/8/layout/hierarchy1"/>
    <dgm:cxn modelId="{E3DEEDDA-3DE6-43F2-9204-C9F6FE612643}" type="presParOf" srcId="{95F1E048-034B-429B-8D45-2DC166F0DA88}" destId="{AAA9EF2C-26BE-4391-B451-F8DA8C585472}" srcOrd="0" destOrd="0" presId="urn:microsoft.com/office/officeart/2005/8/layout/hierarchy1"/>
    <dgm:cxn modelId="{832279E3-A666-4499-B5FC-C236A7675317}" type="presParOf" srcId="{95F1E048-034B-429B-8D45-2DC166F0DA88}" destId="{788D33EA-1C39-4BB5-A523-E2822193C7DF}" srcOrd="1" destOrd="0" presId="urn:microsoft.com/office/officeart/2005/8/layout/hierarchy1"/>
    <dgm:cxn modelId="{FED7BE90-FE72-43B9-8ACC-E82FA7F25291}" type="presParOf" srcId="{EE1AE5F9-1919-4B5F-892D-ADB0D1C9B2AA}" destId="{9402D6BC-20A1-4F97-9C62-33E230CA4061}" srcOrd="1" destOrd="0" presId="urn:microsoft.com/office/officeart/2005/8/layout/hierarchy1"/>
    <dgm:cxn modelId="{4512C668-FCF4-4303-9839-0FEECAC7F575}" type="presParOf" srcId="{0D55EDA6-2037-48EF-86CF-880420371781}" destId="{18C7408F-3B7E-40BF-BB48-B3E6F56DD214}" srcOrd="2" destOrd="0" presId="urn:microsoft.com/office/officeart/2005/8/layout/hierarchy1"/>
    <dgm:cxn modelId="{5929A3F8-64FA-4ECD-9829-20B4EA959C44}" type="presParOf" srcId="{0D55EDA6-2037-48EF-86CF-880420371781}" destId="{71AE40C3-CB93-4B8B-B898-B85766C38F44}" srcOrd="3" destOrd="0" presId="urn:microsoft.com/office/officeart/2005/8/layout/hierarchy1"/>
    <dgm:cxn modelId="{27F956D8-24FF-442F-9816-579805F9FC63}" type="presParOf" srcId="{71AE40C3-CB93-4B8B-B898-B85766C38F44}" destId="{2C76D676-A225-4929-B00C-2160227B5718}" srcOrd="0" destOrd="0" presId="urn:microsoft.com/office/officeart/2005/8/layout/hierarchy1"/>
    <dgm:cxn modelId="{C4A4103B-B5AE-428B-9519-F5C49E27DE74}" type="presParOf" srcId="{2C76D676-A225-4929-B00C-2160227B5718}" destId="{D3B3FC7C-257F-4179-8D84-6F1CE114D134}" srcOrd="0" destOrd="0" presId="urn:microsoft.com/office/officeart/2005/8/layout/hierarchy1"/>
    <dgm:cxn modelId="{7500DE6E-C9AC-451F-A312-7CF5DB962003}" type="presParOf" srcId="{2C76D676-A225-4929-B00C-2160227B5718}" destId="{DB9FD261-FF4D-4C67-9057-C3C3F5640C46}" srcOrd="1" destOrd="0" presId="urn:microsoft.com/office/officeart/2005/8/layout/hierarchy1"/>
    <dgm:cxn modelId="{B4C9E0A1-469C-4299-9A86-902ECBE79077}" type="presParOf" srcId="{71AE40C3-CB93-4B8B-B898-B85766C38F44}" destId="{3C48A049-AB87-4C9C-8209-068034428558}" srcOrd="1" destOrd="0" presId="urn:microsoft.com/office/officeart/2005/8/layout/hierarchy1"/>
    <dgm:cxn modelId="{F37E9A3F-5993-499F-94A3-E8675A367DB8}" type="presParOf" srcId="{27FB46F2-C73B-4724-9874-FA7D43C0EDB3}" destId="{AB54442B-9692-4CD1-980A-21E02B47BAED}" srcOrd="2" destOrd="0" presId="urn:microsoft.com/office/officeart/2005/8/layout/hierarchy1"/>
    <dgm:cxn modelId="{B85A5D38-728C-4DE2-80DE-300E2C2D6425}" type="presParOf" srcId="{27FB46F2-C73B-4724-9874-FA7D43C0EDB3}" destId="{AFBF2056-5960-4F68-8F3A-68477330436A}" srcOrd="3" destOrd="0" presId="urn:microsoft.com/office/officeart/2005/8/layout/hierarchy1"/>
    <dgm:cxn modelId="{0A7A0FF9-A907-4AB8-9E86-49A160F26718}" type="presParOf" srcId="{AFBF2056-5960-4F68-8F3A-68477330436A}" destId="{2223D794-BB7E-468D-8C64-6641CE58F7F5}" srcOrd="0" destOrd="0" presId="urn:microsoft.com/office/officeart/2005/8/layout/hierarchy1"/>
    <dgm:cxn modelId="{001FDB79-F212-4070-A6A2-543A0A8C9F72}" type="presParOf" srcId="{2223D794-BB7E-468D-8C64-6641CE58F7F5}" destId="{47AF7F2E-A019-45D9-B8D3-188BAC4F41F9}" srcOrd="0" destOrd="0" presId="urn:microsoft.com/office/officeart/2005/8/layout/hierarchy1"/>
    <dgm:cxn modelId="{C17CC52A-D17A-4278-BE28-526E7E2E0BFA}" type="presParOf" srcId="{2223D794-BB7E-468D-8C64-6641CE58F7F5}" destId="{A43A7E87-8617-490F-BAE8-45B0A7CD9CB2}" srcOrd="1" destOrd="0" presId="urn:microsoft.com/office/officeart/2005/8/layout/hierarchy1"/>
    <dgm:cxn modelId="{D0CBE81B-6D0E-4B6E-9B39-440BA4958605}" type="presParOf" srcId="{AFBF2056-5960-4F68-8F3A-68477330436A}" destId="{3176ACCD-7A3F-4943-A64B-D1F9B5DBF6C1}" srcOrd="1" destOrd="0" presId="urn:microsoft.com/office/officeart/2005/8/layout/hierarchy1"/>
    <dgm:cxn modelId="{3E654E44-6E13-4B40-9CB6-96128CB02D5A}" type="presParOf" srcId="{27FB46F2-C73B-4724-9874-FA7D43C0EDB3}" destId="{9D3CCCCA-2877-4D50-9540-10B65CD814DE}" srcOrd="4" destOrd="0" presId="urn:microsoft.com/office/officeart/2005/8/layout/hierarchy1"/>
    <dgm:cxn modelId="{E166428A-40BF-4DFD-83B3-AAB0D71DFBE7}" type="presParOf" srcId="{27FB46F2-C73B-4724-9874-FA7D43C0EDB3}" destId="{F413452F-2EB9-4230-8AFA-A117FB5CDD78}" srcOrd="5" destOrd="0" presId="urn:microsoft.com/office/officeart/2005/8/layout/hierarchy1"/>
    <dgm:cxn modelId="{6E5EF5A7-52A0-4BD8-AC0A-D61BC8CDA120}" type="presParOf" srcId="{F413452F-2EB9-4230-8AFA-A117FB5CDD78}" destId="{3A802C70-B00A-47D8-A7EF-8038A9DFC57B}" srcOrd="0" destOrd="0" presId="urn:microsoft.com/office/officeart/2005/8/layout/hierarchy1"/>
    <dgm:cxn modelId="{E62ED2AA-B2CF-4BF1-8A60-2F1534FD439D}" type="presParOf" srcId="{3A802C70-B00A-47D8-A7EF-8038A9DFC57B}" destId="{9A92E653-7DF1-4A37-A4FD-0213974C4968}" srcOrd="0" destOrd="0" presId="urn:microsoft.com/office/officeart/2005/8/layout/hierarchy1"/>
    <dgm:cxn modelId="{98E0565B-0230-4A4C-8D36-170346E763CA}" type="presParOf" srcId="{3A802C70-B00A-47D8-A7EF-8038A9DFC57B}" destId="{943EC71A-AB68-493C-A494-662D9BCF26A7}" srcOrd="1" destOrd="0" presId="urn:microsoft.com/office/officeart/2005/8/layout/hierarchy1"/>
    <dgm:cxn modelId="{D12B72AA-F8B3-4581-A8D9-802CFE5FFB10}" type="presParOf" srcId="{F413452F-2EB9-4230-8AFA-A117FB5CDD78}" destId="{22AD9F5F-6665-4062-B408-4098C3C65588}"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38" tIns="45719" rIns="91438" bIns="45719" rtlCol="0"/>
          <a:lstStyle>
            <a:lvl1pPr algn="l">
              <a:defRPr sz="1200"/>
            </a:lvl1pPr>
          </a:lstStyle>
          <a:p>
            <a:endParaRPr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1438" tIns="45719" rIns="91438" bIns="45719" rtlCol="0"/>
          <a:lstStyle>
            <a:lvl1pPr algn="r">
              <a:defRPr sz="1200"/>
            </a:lvl1pPr>
          </a:lstStyle>
          <a:p>
            <a:fld id="{BA5A207F-0F91-42F2-96D0-049C6003623B}" type="datetimeFigureOut">
              <a:rPr lang="en-US"/>
              <a:t>11/1/18</a:t>
            </a:fld>
            <a:endParaRPr dirty="0"/>
          </a:p>
        </p:txBody>
      </p:sp>
      <p:sp>
        <p:nvSpPr>
          <p:cNvPr id="4" name="Footer Placeholder 3"/>
          <p:cNvSpPr>
            <a:spLocks noGrp="1"/>
          </p:cNvSpPr>
          <p:nvPr>
            <p:ph type="ftr" sz="quarter" idx="2"/>
          </p:nvPr>
        </p:nvSpPr>
        <p:spPr>
          <a:xfrm>
            <a:off x="1" y="9428584"/>
            <a:ext cx="2945659" cy="496332"/>
          </a:xfrm>
          <a:prstGeom prst="rect">
            <a:avLst/>
          </a:prstGeom>
        </p:spPr>
        <p:txBody>
          <a:bodyPr vert="horz" lIns="91438" tIns="45719" rIns="91438" bIns="45719" rtlCol="0" anchor="b"/>
          <a:lstStyle>
            <a:lvl1pPr algn="l">
              <a:defRPr sz="1200"/>
            </a:lvl1pPr>
          </a:lstStyle>
          <a:p>
            <a:endParaRPr dirty="0"/>
          </a:p>
        </p:txBody>
      </p:sp>
      <p:sp>
        <p:nvSpPr>
          <p:cNvPr id="5" name="Slide Number Placeholder 4"/>
          <p:cNvSpPr>
            <a:spLocks noGrp="1"/>
          </p:cNvSpPr>
          <p:nvPr>
            <p:ph type="sldNum" sz="quarter" idx="3"/>
          </p:nvPr>
        </p:nvSpPr>
        <p:spPr>
          <a:xfrm>
            <a:off x="3850443" y="9428584"/>
            <a:ext cx="2945659" cy="496332"/>
          </a:xfrm>
          <a:prstGeom prst="rect">
            <a:avLst/>
          </a:prstGeom>
        </p:spPr>
        <p:txBody>
          <a:bodyPr vert="horz" lIns="91438" tIns="45719" rIns="91438" bIns="45719" rtlCol="0" anchor="b"/>
          <a:lstStyle>
            <a:lvl1pPr algn="r">
              <a:defRPr sz="1200"/>
            </a:lvl1pPr>
          </a:lstStyle>
          <a:p>
            <a:fld id="{9C567D4A-04CB-4EDF-8FB1-342A02FC8EC5}" type="slidenum">
              <a:rPr/>
              <a:t>‹#›</a:t>
            </a:fld>
            <a:endParaRPr dirty="0"/>
          </a:p>
        </p:txBody>
      </p:sp>
    </p:spTree>
    <p:extLst>
      <p:ext uri="{BB962C8B-B14F-4D97-AF65-F5344CB8AC3E}">
        <p14:creationId xmlns:p14="http://schemas.microsoft.com/office/powerpoint/2010/main" val="1580125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38" tIns="45719" rIns="91438" bIns="45719" rtlCol="0"/>
          <a:lstStyle>
            <a:lvl1pPr algn="l">
              <a:defRPr sz="1200"/>
            </a:lvl1pPr>
          </a:lstStyle>
          <a:p>
            <a:endParaRPr dirty="0"/>
          </a:p>
        </p:txBody>
      </p:sp>
      <p:sp>
        <p:nvSpPr>
          <p:cNvPr id="3" name="Date Placeholder 2"/>
          <p:cNvSpPr>
            <a:spLocks noGrp="1"/>
          </p:cNvSpPr>
          <p:nvPr>
            <p:ph type="dt" idx="1"/>
          </p:nvPr>
        </p:nvSpPr>
        <p:spPr>
          <a:xfrm>
            <a:off x="3850443" y="0"/>
            <a:ext cx="2945659" cy="496332"/>
          </a:xfrm>
          <a:prstGeom prst="rect">
            <a:avLst/>
          </a:prstGeom>
        </p:spPr>
        <p:txBody>
          <a:bodyPr vert="horz" lIns="91438" tIns="45719" rIns="91438" bIns="45719" rtlCol="0"/>
          <a:lstStyle>
            <a:lvl1pPr algn="r">
              <a:defRPr sz="1200"/>
            </a:lvl1pPr>
          </a:lstStyle>
          <a:p>
            <a:fld id="{48CC13F5-F2B1-464B-BE8F-27ABFBD2FBDE}" type="datetimeFigureOut">
              <a:rPr lang="en-US"/>
              <a:t>11/1/18</a:t>
            </a:fld>
            <a:endParaRPr dirty="0"/>
          </a:p>
        </p:txBody>
      </p:sp>
      <p:sp>
        <p:nvSpPr>
          <p:cNvPr id="4" name="Slide Image Placeholder 3"/>
          <p:cNvSpPr>
            <a:spLocks noGrp="1" noRot="1" noChangeAspect="1"/>
          </p:cNvSpPr>
          <p:nvPr>
            <p:ph type="sldImg" idx="2"/>
          </p:nvPr>
        </p:nvSpPr>
        <p:spPr>
          <a:xfrm>
            <a:off x="92075" y="744538"/>
            <a:ext cx="6613525" cy="3722687"/>
          </a:xfrm>
          <a:prstGeom prst="rect">
            <a:avLst/>
          </a:prstGeom>
          <a:noFill/>
          <a:ln w="12700">
            <a:solidFill>
              <a:prstClr val="black"/>
            </a:solidFill>
          </a:ln>
        </p:spPr>
        <p:txBody>
          <a:bodyPr vert="horz" lIns="91438" tIns="45719" rIns="91438" bIns="45719" rtlCol="0" anchor="ctr"/>
          <a:lstStyle/>
          <a:p>
            <a:endParaRPr dirty="0"/>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38" tIns="45719" rIns="91438" bIns="45719"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1" y="9428584"/>
            <a:ext cx="2945659" cy="496332"/>
          </a:xfrm>
          <a:prstGeom prst="rect">
            <a:avLst/>
          </a:prstGeom>
        </p:spPr>
        <p:txBody>
          <a:bodyPr vert="horz" lIns="91438" tIns="45719" rIns="91438" bIns="45719" rtlCol="0" anchor="b"/>
          <a:lstStyle>
            <a:lvl1pPr algn="l">
              <a:defRPr sz="1200"/>
            </a:lvl1pPr>
          </a:lstStyle>
          <a:p>
            <a:endParaRPr dirty="0"/>
          </a:p>
        </p:txBody>
      </p:sp>
      <p:sp>
        <p:nvSpPr>
          <p:cNvPr id="7" name="Slide Number Placeholder 6"/>
          <p:cNvSpPr>
            <a:spLocks noGrp="1"/>
          </p:cNvSpPr>
          <p:nvPr>
            <p:ph type="sldNum" sz="quarter" idx="5"/>
          </p:nvPr>
        </p:nvSpPr>
        <p:spPr>
          <a:xfrm>
            <a:off x="3850443" y="9428584"/>
            <a:ext cx="2945659" cy="496332"/>
          </a:xfrm>
          <a:prstGeom prst="rect">
            <a:avLst/>
          </a:prstGeom>
        </p:spPr>
        <p:txBody>
          <a:bodyPr vert="horz" lIns="91438" tIns="45719" rIns="91438" bIns="45719" rtlCol="0" anchor="b"/>
          <a:lstStyle>
            <a:lvl1pPr algn="r">
              <a:defRPr sz="1200"/>
            </a:lvl1pPr>
          </a:lstStyle>
          <a:p>
            <a:fld id="{2E61351F-DBB1-4664-ADA9-83BC7CB8848D}" type="slidenum">
              <a:rPr/>
              <a:t>‹#›</a:t>
            </a:fld>
            <a:endParaRPr dirty="0"/>
          </a:p>
        </p:txBody>
      </p:sp>
    </p:spTree>
    <p:extLst>
      <p:ext uri="{BB962C8B-B14F-4D97-AF65-F5344CB8AC3E}">
        <p14:creationId xmlns:p14="http://schemas.microsoft.com/office/powerpoint/2010/main" val="3642362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565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565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6994" y="758952"/>
            <a:ext cx="10055781" cy="3566160"/>
          </a:xfrm>
        </p:spPr>
        <p:txBody>
          <a:bodyPr anchor="b">
            <a:normAutofit/>
          </a:bodyPr>
          <a:lstStyle>
            <a:lvl1pPr algn="l">
              <a:lnSpc>
                <a:spcPct val="85000"/>
              </a:lnSpc>
              <a:defRPr sz="7998"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099764" y="4455621"/>
            <a:ext cx="10055781" cy="1143000"/>
          </a:xfrm>
        </p:spPr>
        <p:txBody>
          <a:bodyPr lIns="91440" rIns="91440">
            <a:normAutofit/>
          </a:bodyPr>
          <a:lstStyle>
            <a:lvl1pPr marL="0" indent="0" algn="l">
              <a:buNone/>
              <a:defRPr sz="2399" cap="all" spc="200" baseline="0">
                <a:solidFill>
                  <a:schemeClr val="tx2"/>
                </a:solidFill>
                <a:latin typeface="+mj-lt"/>
              </a:defRPr>
            </a:lvl1pPr>
            <a:lvl2pPr marL="457063" indent="0" algn="ctr">
              <a:buNone/>
              <a:defRPr sz="2399"/>
            </a:lvl2pPr>
            <a:lvl3pPr marL="914126" indent="0" algn="ctr">
              <a:buNone/>
              <a:defRPr sz="2399"/>
            </a:lvl3pPr>
            <a:lvl4pPr marL="1371189" indent="0" algn="ctr">
              <a:buNone/>
              <a:defRPr sz="1999"/>
            </a:lvl4pPr>
            <a:lvl5pPr marL="1828251" indent="0" algn="ctr">
              <a:buNone/>
              <a:defRPr sz="1999"/>
            </a:lvl5pPr>
            <a:lvl6pPr marL="2285314" indent="0" algn="ctr">
              <a:buNone/>
              <a:defRPr sz="1999"/>
            </a:lvl6pPr>
            <a:lvl7pPr marL="2742377" indent="0" algn="ctr">
              <a:buNone/>
              <a:defRPr sz="1999"/>
            </a:lvl7pPr>
            <a:lvl8pPr marL="3199440" indent="0" algn="ctr">
              <a:buNone/>
              <a:defRPr sz="1999"/>
            </a:lvl8pPr>
            <a:lvl9pPr marL="3656503" indent="0" algn="ctr">
              <a:buNone/>
              <a:defRPr sz="1999"/>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CD9712D-992A-4AB1-A5C2-575F75921AA2}" type="datetimeFigureOut">
              <a:rPr lang="en-US" smtClean="0"/>
              <a:pPr/>
              <a:t>11/1/18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FEFA0A-2F20-4B60-98C6-5FFDA469AA1C}" type="slidenum">
              <a:rPr lang="en-US" smtClean="0"/>
              <a:pPr/>
              <a:t>‹#›</a:t>
            </a:fld>
            <a:endParaRPr lang="en-US" dirty="0"/>
          </a:p>
        </p:txBody>
      </p:sp>
      <p:cxnSp>
        <p:nvCxnSpPr>
          <p:cNvPr id="9" name="Straight Connector 8"/>
          <p:cNvCxnSpPr/>
          <p:nvPr/>
        </p:nvCxnSpPr>
        <p:spPr>
          <a:xfrm>
            <a:off x="1207344" y="4343400"/>
            <a:ext cx="987294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9467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xmlns="">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D9712D-992A-4AB1-A5C2-575F75921AA2}" type="datetimeFigureOut">
              <a:rPr lang="en-US" smtClean="0"/>
              <a:pPr/>
              <a:t>11/1/18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FEFA0A-2F20-4B60-98C6-5FFDA469AA1C}" type="slidenum">
              <a:rPr lang="en-US" smtClean="0"/>
              <a:pPr/>
              <a:t>‹#›</a:t>
            </a:fld>
            <a:endParaRPr lang="en-US" dirty="0"/>
          </a:p>
        </p:txBody>
      </p:sp>
    </p:spTree>
    <p:extLst>
      <p:ext uri="{BB962C8B-B14F-4D97-AF65-F5344CB8AC3E}">
        <p14:creationId xmlns:p14="http://schemas.microsoft.com/office/powerpoint/2010/main" val="2438289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565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565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2628" y="412302"/>
            <a:ext cx="262821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7982" y="412302"/>
            <a:ext cx="7732286"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D9712D-992A-4AB1-A5C2-575F75921AA2}" type="datetimeFigureOut">
              <a:rPr lang="en-US" smtClean="0"/>
              <a:pPr/>
              <a:t>11/1/18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FEFA0A-2F20-4B60-98C6-5FFDA469AA1C}" type="slidenum">
              <a:rPr lang="en-US" smtClean="0"/>
              <a:pPr/>
              <a:t>‹#›</a:t>
            </a:fld>
            <a:endParaRPr lang="en-US" dirty="0"/>
          </a:p>
        </p:txBody>
      </p:sp>
    </p:spTree>
    <p:extLst>
      <p:ext uri="{BB962C8B-B14F-4D97-AF65-F5344CB8AC3E}">
        <p14:creationId xmlns:p14="http://schemas.microsoft.com/office/powerpoint/2010/main" val="2441451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D9712D-992A-4AB1-A5C2-575F75921AA2}" type="datetimeFigureOut">
              <a:rPr lang="en-US" smtClean="0"/>
              <a:pPr/>
              <a:t>11/1/18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FEFA0A-2F20-4B60-98C6-5FFDA469AA1C}" type="slidenum">
              <a:rPr lang="en-US" smtClean="0"/>
              <a:pPr/>
              <a:t>‹#›</a:t>
            </a:fld>
            <a:endParaRPr lang="en-US" dirty="0"/>
          </a:p>
        </p:txBody>
      </p:sp>
    </p:spTree>
    <p:extLst>
      <p:ext uri="{BB962C8B-B14F-4D97-AF65-F5344CB8AC3E}">
        <p14:creationId xmlns:p14="http://schemas.microsoft.com/office/powerpoint/2010/main" val="1298813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565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565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6994" y="758952"/>
            <a:ext cx="10055781" cy="3566160"/>
          </a:xfrm>
        </p:spPr>
        <p:txBody>
          <a:bodyPr anchor="b" anchorCtr="0">
            <a:normAutofit/>
          </a:bodyPr>
          <a:lstStyle>
            <a:lvl1pPr>
              <a:lnSpc>
                <a:spcPct val="85000"/>
              </a:lnSpc>
              <a:defRPr sz="7998"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6994" y="4453128"/>
            <a:ext cx="10055781" cy="1143000"/>
          </a:xfrm>
        </p:spPr>
        <p:txBody>
          <a:bodyPr lIns="91440" rIns="91440" anchor="t" anchorCtr="0">
            <a:normAutofit/>
          </a:bodyPr>
          <a:lstStyle>
            <a:lvl1pPr marL="0" indent="0">
              <a:buNone/>
              <a:defRPr sz="2399" cap="all" spc="200" baseline="0">
                <a:solidFill>
                  <a:schemeClr val="tx2"/>
                </a:solidFill>
                <a:latin typeface="+mj-lt"/>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CD9712D-992A-4AB1-A5C2-575F75921AA2}" type="datetimeFigureOut">
              <a:rPr lang="en-US" smtClean="0"/>
              <a:pPr/>
              <a:t>11/1/18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FEFA0A-2F20-4B60-98C6-5FFDA469AA1C}" type="slidenum">
              <a:rPr lang="en-US" smtClean="0"/>
              <a:pPr/>
              <a:t>‹#›</a:t>
            </a:fld>
            <a:endParaRPr lang="en-US" dirty="0"/>
          </a:p>
        </p:txBody>
      </p:sp>
      <p:cxnSp>
        <p:nvCxnSpPr>
          <p:cNvPr id="9" name="Straight Connector 8"/>
          <p:cNvCxnSpPr/>
          <p:nvPr/>
        </p:nvCxnSpPr>
        <p:spPr>
          <a:xfrm>
            <a:off x="1207344" y="4343400"/>
            <a:ext cx="987294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3380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6994" y="286604"/>
            <a:ext cx="10055781"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6992" y="1845734"/>
            <a:ext cx="4936474"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6301" y="1845735"/>
            <a:ext cx="4936474"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CD9712D-992A-4AB1-A5C2-575F75921AA2}" type="datetimeFigureOut">
              <a:rPr lang="en-US" smtClean="0"/>
              <a:pPr/>
              <a:t>11/1/18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FEFA0A-2F20-4B60-98C6-5FFDA469AA1C}" type="slidenum">
              <a:rPr lang="en-US" smtClean="0"/>
              <a:pPr/>
              <a:t>‹#›</a:t>
            </a:fld>
            <a:endParaRPr lang="en-US" dirty="0"/>
          </a:p>
        </p:txBody>
      </p:sp>
    </p:spTree>
    <p:extLst>
      <p:ext uri="{BB962C8B-B14F-4D97-AF65-F5344CB8AC3E}">
        <p14:creationId xmlns:p14="http://schemas.microsoft.com/office/powerpoint/2010/main" val="3050938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6994" y="286604"/>
            <a:ext cx="10055781"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6994" y="1846052"/>
            <a:ext cx="4936474" cy="736282"/>
          </a:xfrm>
        </p:spPr>
        <p:txBody>
          <a:bodyPr lIns="91440" rIns="91440" anchor="ctr">
            <a:normAutofit/>
          </a:bodyPr>
          <a:lstStyle>
            <a:lvl1pPr marL="0" indent="0">
              <a:buNone/>
              <a:defRPr sz="1999" b="0" cap="all" baseline="0">
                <a:solidFill>
                  <a:schemeClr val="tx2"/>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4" name="Content Placeholder 3"/>
          <p:cNvSpPr>
            <a:spLocks noGrp="1"/>
          </p:cNvSpPr>
          <p:nvPr>
            <p:ph sz="half" idx="2"/>
          </p:nvPr>
        </p:nvSpPr>
        <p:spPr>
          <a:xfrm>
            <a:off x="1096994" y="2582334"/>
            <a:ext cx="4936474"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6301" y="1846052"/>
            <a:ext cx="4936474" cy="736282"/>
          </a:xfrm>
        </p:spPr>
        <p:txBody>
          <a:bodyPr lIns="91440" rIns="91440" anchor="ctr">
            <a:normAutofit/>
          </a:bodyPr>
          <a:lstStyle>
            <a:lvl1pPr marL="0" indent="0">
              <a:buNone/>
              <a:defRPr sz="1999" b="0" cap="all" baseline="0">
                <a:solidFill>
                  <a:schemeClr val="tx2"/>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6" name="Content Placeholder 5"/>
          <p:cNvSpPr>
            <a:spLocks noGrp="1"/>
          </p:cNvSpPr>
          <p:nvPr>
            <p:ph sz="quarter" idx="4"/>
          </p:nvPr>
        </p:nvSpPr>
        <p:spPr>
          <a:xfrm>
            <a:off x="6216301" y="2582334"/>
            <a:ext cx="4936474"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CD9712D-992A-4AB1-A5C2-575F75921AA2}" type="datetimeFigureOut">
              <a:rPr lang="en-US" smtClean="0"/>
              <a:pPr/>
              <a:t>11/1/18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1FEFA0A-2F20-4B60-98C6-5FFDA469AA1C}" type="slidenum">
              <a:rPr lang="en-US" smtClean="0"/>
              <a:pPr/>
              <a:t>‹#›</a:t>
            </a:fld>
            <a:endParaRPr lang="en-US" dirty="0"/>
          </a:p>
        </p:txBody>
      </p:sp>
    </p:spTree>
    <p:extLst>
      <p:ext uri="{BB962C8B-B14F-4D97-AF65-F5344CB8AC3E}">
        <p14:creationId xmlns:p14="http://schemas.microsoft.com/office/powerpoint/2010/main" val="2719987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CD9712D-992A-4AB1-A5C2-575F75921AA2}" type="datetimeFigureOut">
              <a:rPr lang="en-US" smtClean="0"/>
              <a:pPr/>
              <a:t>11/1/18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1FEFA0A-2F20-4B60-98C6-5FFDA469AA1C}" type="slidenum">
              <a:rPr lang="en-US" smtClean="0"/>
              <a:pPr/>
              <a:t>‹#›</a:t>
            </a:fld>
            <a:endParaRPr lang="en-US" dirty="0"/>
          </a:p>
        </p:txBody>
      </p:sp>
    </p:spTree>
    <p:extLst>
      <p:ext uri="{BB962C8B-B14F-4D97-AF65-F5344CB8AC3E}">
        <p14:creationId xmlns:p14="http://schemas.microsoft.com/office/powerpoint/2010/main" val="2386051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565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565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CD9712D-992A-4AB1-A5C2-575F75921AA2}" type="datetimeFigureOut">
              <a:rPr lang="en-US" smtClean="0"/>
              <a:pPr/>
              <a:t>11/1/18</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81FEFA0A-2F20-4B60-98C6-5FFDA469AA1C}" type="slidenum">
              <a:rPr lang="en-US" smtClean="0"/>
              <a:pPr/>
              <a:t>‹#›</a:t>
            </a:fld>
            <a:endParaRPr lang="en-US" dirty="0"/>
          </a:p>
        </p:txBody>
      </p:sp>
    </p:spTree>
    <p:extLst>
      <p:ext uri="{BB962C8B-B14F-4D97-AF65-F5344CB8AC3E}">
        <p14:creationId xmlns:p14="http://schemas.microsoft.com/office/powerpoint/2010/main" val="3640644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7" y="0"/>
            <a:ext cx="404973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39019" y="0"/>
            <a:ext cx="6399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081" y="594359"/>
            <a:ext cx="3199567" cy="2286000"/>
          </a:xfrm>
        </p:spPr>
        <p:txBody>
          <a:bodyPr anchor="b">
            <a:normAutofit/>
          </a:bodyPr>
          <a:lstStyle>
            <a:lvl1pPr>
              <a:defRPr sz="3599"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799350" y="731520"/>
            <a:ext cx="6490549"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081" y="2926080"/>
            <a:ext cx="3199567" cy="3379124"/>
          </a:xfrm>
        </p:spPr>
        <p:txBody>
          <a:bodyPr lIns="91440" rIns="91440">
            <a:normAutofit/>
          </a:bodyPr>
          <a:lstStyle>
            <a:lvl1pPr marL="0" indent="0">
              <a:buNone/>
              <a:defRPr sz="1500">
                <a:solidFill>
                  <a:srgbClr val="FFFFFF"/>
                </a:solidFill>
              </a:defRPr>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Edit Master text styles</a:t>
            </a:r>
          </a:p>
        </p:txBody>
      </p:sp>
      <p:sp>
        <p:nvSpPr>
          <p:cNvPr id="5" name="Date Placeholder 4"/>
          <p:cNvSpPr>
            <a:spLocks noGrp="1"/>
          </p:cNvSpPr>
          <p:nvPr>
            <p:ph type="dt" sz="half" idx="10"/>
          </p:nvPr>
        </p:nvSpPr>
        <p:spPr>
          <a:xfrm>
            <a:off x="465391" y="6459786"/>
            <a:ext cx="2617828" cy="365125"/>
          </a:xfrm>
        </p:spPr>
        <p:txBody>
          <a:bodyPr/>
          <a:lstStyle>
            <a:lvl1pPr algn="l">
              <a:defRPr/>
            </a:lvl1pPr>
          </a:lstStyle>
          <a:p>
            <a:fld id="{3CD9712D-992A-4AB1-A5C2-575F75921AA2}" type="datetimeFigureOut">
              <a:rPr lang="en-US" smtClean="0"/>
              <a:pPr/>
              <a:t>11/1/18</a:t>
            </a:fld>
            <a:endParaRPr lang="en-US" dirty="0"/>
          </a:p>
        </p:txBody>
      </p:sp>
      <p:sp>
        <p:nvSpPr>
          <p:cNvPr id="6" name="Footer Placeholder 5"/>
          <p:cNvSpPr>
            <a:spLocks noGrp="1"/>
          </p:cNvSpPr>
          <p:nvPr>
            <p:ph type="ftr" sz="quarter" idx="11"/>
          </p:nvPr>
        </p:nvSpPr>
        <p:spPr>
          <a:xfrm>
            <a:off x="4799350" y="6459786"/>
            <a:ext cx="464699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1FEFA0A-2F20-4B60-98C6-5FFDA469AA1C}" type="slidenum">
              <a:rPr lang="en-US" smtClean="0"/>
              <a:pPr/>
              <a:t>‹#›</a:t>
            </a:fld>
            <a:endParaRPr lang="en-US" dirty="0"/>
          </a:p>
        </p:txBody>
      </p:sp>
    </p:spTree>
    <p:extLst>
      <p:ext uri="{BB962C8B-B14F-4D97-AF65-F5344CB8AC3E}">
        <p14:creationId xmlns:p14="http://schemas.microsoft.com/office/powerpoint/2010/main" val="1345001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5651"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565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6995" y="5074920"/>
            <a:ext cx="10111011" cy="822960"/>
          </a:xfrm>
        </p:spPr>
        <p:txBody>
          <a:bodyPr lIns="91440" tIns="0" rIns="91440" bIns="0" anchor="b">
            <a:noAutofit/>
          </a:bodyPr>
          <a:lstStyle>
            <a:lvl1pPr>
              <a:defRPr sz="3599"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88810" cy="4915076"/>
          </a:xfrm>
          <a:solidFill>
            <a:schemeClr val="bg2">
              <a:lumMod val="90000"/>
            </a:schemeClr>
          </a:solidFill>
        </p:spPr>
        <p:txBody>
          <a:bodyPr lIns="457200" tIns="457200" anchor="t"/>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dirty="0"/>
              <a:t>Click icon to add picture</a:t>
            </a:r>
          </a:p>
        </p:txBody>
      </p:sp>
      <p:sp>
        <p:nvSpPr>
          <p:cNvPr id="4" name="Text Placeholder 3"/>
          <p:cNvSpPr>
            <a:spLocks noGrp="1"/>
          </p:cNvSpPr>
          <p:nvPr>
            <p:ph type="body" sz="half" idx="2"/>
          </p:nvPr>
        </p:nvSpPr>
        <p:spPr>
          <a:xfrm>
            <a:off x="1096994" y="5907024"/>
            <a:ext cx="1011063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9CAD897-D46E-4AD2-BD9B-49DD3E640873}" type="datetimeFigureOut">
              <a:rPr lang="en-US" smtClean="0"/>
              <a:t>11/1/18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167787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1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6994" y="286604"/>
            <a:ext cx="10055781"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6994" y="1845734"/>
            <a:ext cx="10055781"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6995" y="6459786"/>
            <a:ext cx="2471627" cy="365125"/>
          </a:xfrm>
          <a:prstGeom prst="rect">
            <a:avLst/>
          </a:prstGeom>
        </p:spPr>
        <p:txBody>
          <a:bodyPr vert="horz" lIns="91440" tIns="45720" rIns="91440" bIns="45720" rtlCol="0" anchor="ctr"/>
          <a:lstStyle>
            <a:lvl1pPr algn="l">
              <a:defRPr sz="900">
                <a:solidFill>
                  <a:srgbClr val="FFFFFF"/>
                </a:solidFill>
              </a:defRPr>
            </a:lvl1pPr>
          </a:lstStyle>
          <a:p>
            <a:fld id="{3CD9712D-992A-4AB1-A5C2-575F75921AA2}" type="datetimeFigureOut">
              <a:rPr lang="en-US" smtClean="0"/>
              <a:pPr/>
              <a:t>11/1/18</a:t>
            </a:fld>
            <a:endParaRPr lang="en-US" dirty="0"/>
          </a:p>
        </p:txBody>
      </p:sp>
      <p:sp>
        <p:nvSpPr>
          <p:cNvPr id="5" name="Footer Placeholder 4"/>
          <p:cNvSpPr>
            <a:spLocks noGrp="1"/>
          </p:cNvSpPr>
          <p:nvPr>
            <p:ph type="ftr" sz="quarter" idx="3"/>
          </p:nvPr>
        </p:nvSpPr>
        <p:spPr>
          <a:xfrm>
            <a:off x="3685225" y="6459786"/>
            <a:ext cx="4821548"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897880" y="6459786"/>
            <a:ext cx="1311683" cy="365125"/>
          </a:xfrm>
          <a:prstGeom prst="rect">
            <a:avLst/>
          </a:prstGeom>
        </p:spPr>
        <p:txBody>
          <a:bodyPr vert="horz" lIns="91440" tIns="45720" rIns="91440" bIns="45720" rtlCol="0" anchor="ctr"/>
          <a:lstStyle>
            <a:lvl1pPr algn="r">
              <a:defRPr sz="1050">
                <a:solidFill>
                  <a:srgbClr val="FFFFFF"/>
                </a:solidFill>
              </a:defRPr>
            </a:lvl1pPr>
          </a:lstStyle>
          <a:p>
            <a:fld id="{81FEFA0A-2F20-4B60-98C6-5FFDA469AA1C}" type="slidenum">
              <a:rPr lang="en-US" smtClean="0"/>
              <a:pPr/>
              <a:t>‹#›</a:t>
            </a:fld>
            <a:endParaRPr lang="en-US" dirty="0"/>
          </a:p>
        </p:txBody>
      </p:sp>
      <p:cxnSp>
        <p:nvCxnSpPr>
          <p:cNvPr id="10" name="Straight Connector 9"/>
          <p:cNvCxnSpPr/>
          <p:nvPr/>
        </p:nvCxnSpPr>
        <p:spPr>
          <a:xfrm>
            <a:off x="1193221" y="1737845"/>
            <a:ext cx="996436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06254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126" rtl="0" eaLnBrk="1" latinLnBrk="0" hangingPunct="1">
        <a:lnSpc>
          <a:spcPct val="85000"/>
        </a:lnSpc>
        <a:spcBef>
          <a:spcPct val="0"/>
        </a:spcBef>
        <a:buNone/>
        <a:defRPr sz="4799" kern="1200" spc="-50" baseline="0">
          <a:solidFill>
            <a:schemeClr val="tx1">
              <a:lumMod val="75000"/>
              <a:lumOff val="25000"/>
            </a:schemeClr>
          </a:solidFill>
          <a:latin typeface="+mj-lt"/>
          <a:ea typeface="+mj-ea"/>
          <a:cs typeface="+mj-cs"/>
        </a:defRPr>
      </a:lvl1pPr>
    </p:titleStyle>
    <p:bodyStyle>
      <a:lvl1pPr marL="91413" indent="-91413" algn="l" defTabSz="914126"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1999" kern="1200">
          <a:solidFill>
            <a:schemeClr val="tx1">
              <a:lumMod val="75000"/>
              <a:lumOff val="25000"/>
            </a:schemeClr>
          </a:solidFill>
          <a:latin typeface="+mn-lt"/>
          <a:ea typeface="+mn-ea"/>
          <a:cs typeface="+mn-cs"/>
        </a:defRPr>
      </a:lvl1pPr>
      <a:lvl2pPr marL="383933" indent="-182825" algn="l" defTabSz="914126" rtl="0" eaLnBrk="1" latinLnBrk="0" hangingPunct="1">
        <a:lnSpc>
          <a:spcPct val="90000"/>
        </a:lnSpc>
        <a:spcBef>
          <a:spcPts val="200"/>
        </a:spcBef>
        <a:spcAft>
          <a:spcPts val="400"/>
        </a:spcAft>
        <a:buClr>
          <a:schemeClr val="accent1"/>
        </a:buClr>
        <a:buFont typeface="Calibri" pitchFamily="34" charset="0"/>
        <a:buChar char="◦"/>
        <a:defRPr sz="1799" kern="1200">
          <a:solidFill>
            <a:schemeClr val="tx1">
              <a:lumMod val="75000"/>
              <a:lumOff val="25000"/>
            </a:schemeClr>
          </a:solidFill>
          <a:latin typeface="+mn-lt"/>
          <a:ea typeface="+mn-ea"/>
          <a:cs typeface="+mn-cs"/>
        </a:defRPr>
      </a:lvl2pPr>
      <a:lvl3pPr marL="566758"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583"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408"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9967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61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55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49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diagramData" Target="../diagrams/data2.xml"/><Relationship Id="rId5" Type="http://schemas.openxmlformats.org/officeDocument/2006/relationships/diagramLayout" Target="../diagrams/layout2.xml"/><Relationship Id="rId6" Type="http://schemas.openxmlformats.org/officeDocument/2006/relationships/diagramQuickStyle" Target="../diagrams/quickStyle2.xml"/><Relationship Id="rId7" Type="http://schemas.openxmlformats.org/officeDocument/2006/relationships/diagramColors" Target="../diagrams/colors2.xml"/><Relationship Id="rId8"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rot="20963128">
            <a:off x="10501124" y="216088"/>
            <a:ext cx="1010249" cy="1346463"/>
          </a:xfrm>
          <a:prstGeom prst="rect">
            <a:avLst/>
          </a:prstGeom>
        </p:spPr>
      </p:pic>
      <p:sp>
        <p:nvSpPr>
          <p:cNvPr id="2" name="Title 1"/>
          <p:cNvSpPr>
            <a:spLocks noGrp="1"/>
          </p:cNvSpPr>
          <p:nvPr>
            <p:ph type="ctrTitle"/>
          </p:nvPr>
        </p:nvSpPr>
        <p:spPr>
          <a:xfrm>
            <a:off x="2602024" y="6219"/>
            <a:ext cx="6984776" cy="1862336"/>
          </a:xfrm>
        </p:spPr>
        <p:txBody>
          <a:bodyPr>
            <a:normAutofit/>
          </a:bodyPr>
          <a:lstStyle/>
          <a:p>
            <a:pPr algn="ctr"/>
            <a:r>
              <a:rPr lang="en-US" sz="4400" b="1" dirty="0">
                <a:solidFill>
                  <a:srgbClr val="002060"/>
                </a:solidFill>
                <a:ea typeface="+mn-ea"/>
                <a:cs typeface="Arial" panose="020B0604020202020204" pitchFamily="34" charset="0"/>
              </a:rPr>
              <a:t>Australian Province of the Society of Jesus</a:t>
            </a:r>
          </a:p>
        </p:txBody>
      </p:sp>
      <p:sp>
        <p:nvSpPr>
          <p:cNvPr id="3" name="Subtitle 2"/>
          <p:cNvSpPr>
            <a:spLocks noGrp="1"/>
          </p:cNvSpPr>
          <p:nvPr>
            <p:ph type="subTitle" idx="1"/>
          </p:nvPr>
        </p:nvSpPr>
        <p:spPr>
          <a:xfrm>
            <a:off x="1031786" y="5068367"/>
            <a:ext cx="10055781" cy="1143000"/>
          </a:xfrm>
        </p:spPr>
        <p:txBody>
          <a:bodyPr>
            <a:normAutofit/>
          </a:bodyPr>
          <a:lstStyle/>
          <a:p>
            <a:pPr algn="ctr">
              <a:spcAft>
                <a:spcPts val="1200"/>
              </a:spcAft>
            </a:pPr>
            <a:r>
              <a:rPr lang="en-AU" altLang="en-US" sz="2400" dirty="0"/>
              <a:t>27 October 2017</a:t>
            </a:r>
            <a:endParaRPr lang="en-US" dirty="0"/>
          </a:p>
        </p:txBody>
      </p:sp>
      <p:pic>
        <p:nvPicPr>
          <p:cNvPr id="4" name="Picture 1" descr="logo_20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756" y="23151"/>
            <a:ext cx="1322961" cy="16209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271144" y="2276872"/>
            <a:ext cx="9577064" cy="2185214"/>
          </a:xfrm>
          <a:prstGeom prst="rect">
            <a:avLst/>
          </a:prstGeom>
        </p:spPr>
        <p:txBody>
          <a:bodyPr wrap="square">
            <a:spAutoFit/>
          </a:bodyPr>
          <a:lstStyle/>
          <a:p>
            <a:pPr algn="ctr"/>
            <a:r>
              <a:rPr lang="en-US" sz="3600" b="1" dirty="0">
                <a:solidFill>
                  <a:srgbClr val="002060"/>
                </a:solidFill>
                <a:latin typeface="+mj-lt"/>
                <a:cs typeface="Arial" panose="020B0604020202020204" pitchFamily="34" charset="0"/>
              </a:rPr>
              <a:t>Statute On Religious Poverty In the Society of Jesus</a:t>
            </a:r>
          </a:p>
          <a:p>
            <a:pPr algn="ctr"/>
            <a:endParaRPr lang="en-US" sz="2800" b="1" dirty="0">
              <a:solidFill>
                <a:srgbClr val="002060"/>
              </a:solidFill>
              <a:latin typeface="+mj-lt"/>
              <a:cs typeface="Arial" panose="020B0604020202020204" pitchFamily="34" charset="0"/>
            </a:endParaRPr>
          </a:p>
          <a:p>
            <a:pPr algn="ctr"/>
            <a:r>
              <a:rPr lang="en-US" sz="3600" b="1" dirty="0">
                <a:solidFill>
                  <a:srgbClr val="002060"/>
                </a:solidFill>
                <a:latin typeface="+mj-lt"/>
                <a:cs typeface="Arial" panose="020B0604020202020204" pitchFamily="34" charset="0"/>
              </a:rPr>
              <a:t>Instruction on </a:t>
            </a:r>
            <a:endParaRPr lang="en-AU" sz="3600" b="1" dirty="0">
              <a:solidFill>
                <a:srgbClr val="002060"/>
              </a:solidFill>
              <a:latin typeface="+mj-lt"/>
              <a:cs typeface="Arial" panose="020B0604020202020204" pitchFamily="34" charset="0"/>
            </a:endParaRPr>
          </a:p>
          <a:p>
            <a:pPr algn="ctr"/>
            <a:r>
              <a:rPr lang="en-US" sz="3600" b="1" dirty="0">
                <a:solidFill>
                  <a:srgbClr val="002060"/>
                </a:solidFill>
                <a:latin typeface="+mj-lt"/>
                <a:cs typeface="Arial" panose="020B0604020202020204" pitchFamily="34" charset="0"/>
              </a:rPr>
              <a:t>the Administration Of Goods</a:t>
            </a:r>
            <a:endParaRPr lang="en-AU" sz="3600" b="1" dirty="0">
              <a:solidFill>
                <a:srgbClr val="002060"/>
              </a:solidFill>
              <a:latin typeface="+mj-lt"/>
              <a:cs typeface="Arial" panose="020B0604020202020204" pitchFamily="34" charset="0"/>
            </a:endParaRPr>
          </a:p>
        </p:txBody>
      </p:sp>
    </p:spTree>
    <p:extLst>
      <p:ext uri="{BB962C8B-B14F-4D97-AF65-F5344CB8AC3E}">
        <p14:creationId xmlns:p14="http://schemas.microsoft.com/office/powerpoint/2010/main" val="319817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66522" y="332656"/>
            <a:ext cx="10055781" cy="1224135"/>
          </a:xfrm>
        </p:spPr>
        <p:txBody>
          <a:bodyPr>
            <a:normAutofit fontScale="90000"/>
          </a:bodyPr>
          <a:lstStyle/>
          <a:p>
            <a:pPr algn="ctr"/>
            <a:r>
              <a:rPr lang="en-US" sz="4400" b="1" dirty="0">
                <a:solidFill>
                  <a:srgbClr val="002060"/>
                </a:solidFill>
              </a:rPr>
              <a:t>Understanding the IAG</a:t>
            </a:r>
            <a:br>
              <a:rPr lang="en-US" sz="4400" b="1" dirty="0">
                <a:solidFill>
                  <a:srgbClr val="002060"/>
                </a:solidFill>
              </a:rPr>
            </a:br>
            <a:r>
              <a:rPr lang="en-US" sz="4400" b="1" dirty="0">
                <a:solidFill>
                  <a:srgbClr val="002060"/>
                </a:solidFill>
              </a:rPr>
              <a:t>Administrators</a:t>
            </a:r>
          </a:p>
        </p:txBody>
      </p:sp>
      <p:pic>
        <p:nvPicPr>
          <p:cNvPr id="4" name="Picture 1" descr="logo_20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34628" y="115369"/>
            <a:ext cx="976800" cy="112173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88877" y="6445160"/>
            <a:ext cx="11150151" cy="307777"/>
          </a:xfrm>
          <a:prstGeom prst="rect">
            <a:avLst/>
          </a:prstGeom>
          <a:noFill/>
        </p:spPr>
        <p:txBody>
          <a:bodyPr wrap="square" rtlCol="0">
            <a:spAutoFit/>
          </a:bodyPr>
          <a:lstStyle/>
          <a:p>
            <a:pPr algn="ctr"/>
            <a:r>
              <a:rPr lang="en-US" sz="1400" b="1" dirty="0"/>
              <a:t>Australian Province of the Society of Jesus</a:t>
            </a:r>
            <a:endParaRPr lang="en-AU" sz="1400" b="1" dirty="0"/>
          </a:p>
        </p:txBody>
      </p:sp>
      <p:sp>
        <p:nvSpPr>
          <p:cNvPr id="6" name="Flowchart: Connector 5"/>
          <p:cNvSpPr/>
          <p:nvPr/>
        </p:nvSpPr>
        <p:spPr>
          <a:xfrm>
            <a:off x="283390" y="6451962"/>
            <a:ext cx="482430" cy="406038"/>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dirty="0">
                <a:solidFill>
                  <a:schemeClr val="tx1"/>
                </a:solidFill>
                <a:latin typeface="Arial" panose="020B0604020202020204" pitchFamily="34" charset="0"/>
                <a:cs typeface="Arial" panose="020B0604020202020204" pitchFamily="34" charset="0"/>
              </a:rPr>
              <a:t>10</a:t>
            </a:r>
          </a:p>
        </p:txBody>
      </p:sp>
      <p:pic>
        <p:nvPicPr>
          <p:cNvPr id="7" name="Picture 6"/>
          <p:cNvPicPr>
            <a:picLocks noChangeAspect="1"/>
          </p:cNvPicPr>
          <p:nvPr/>
        </p:nvPicPr>
        <p:blipFill>
          <a:blip r:embed="rId3"/>
          <a:stretch>
            <a:fillRect/>
          </a:stretch>
        </p:blipFill>
        <p:spPr>
          <a:xfrm rot="21391782">
            <a:off x="587207" y="179603"/>
            <a:ext cx="1043185" cy="1267696"/>
          </a:xfrm>
          <a:prstGeom prst="rect">
            <a:avLst/>
          </a:prstGeom>
          <a:ln>
            <a:noFill/>
          </a:ln>
          <a:effectLst>
            <a:softEdge rad="112500"/>
          </a:effectLst>
        </p:spPr>
      </p:pic>
      <p:sp>
        <p:nvSpPr>
          <p:cNvPr id="8" name="Rectangle 13"/>
          <p:cNvSpPr>
            <a:spLocks noChangeArrowheads="1"/>
          </p:cNvSpPr>
          <p:nvPr/>
        </p:nvSpPr>
        <p:spPr bwMode="auto">
          <a:xfrm>
            <a:off x="909836" y="1640531"/>
            <a:ext cx="10068105"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AU" altLang="en-US" sz="3600" dirty="0">
                <a:solidFill>
                  <a:schemeClr val="tx1">
                    <a:lumMod val="75000"/>
                    <a:lumOff val="25000"/>
                  </a:schemeClr>
                </a:solidFill>
              </a:rPr>
              <a:t>Those who administer the goods of the Society do so with diligence and faithfulness</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AU" altLang="en-US" sz="2800" dirty="0">
              <a:solidFill>
                <a:schemeClr val="tx1">
                  <a:lumMod val="75000"/>
                  <a:lumOff val="25000"/>
                </a:schemeClr>
              </a:solidFill>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AU" altLang="en-US" sz="3600" dirty="0">
                <a:solidFill>
                  <a:schemeClr val="tx1">
                    <a:lumMod val="75000"/>
                    <a:lumOff val="25000"/>
                  </a:schemeClr>
                </a:solidFill>
              </a:rPr>
              <a:t>Administrators are:</a:t>
            </a:r>
          </a:p>
          <a:p>
            <a:pPr marL="914400" lvl="1" indent="-457200" defTabSz="914400" eaLnBrk="0" fontAlgn="base" hangingPunct="0">
              <a:spcBef>
                <a:spcPct val="0"/>
              </a:spcBef>
              <a:spcAft>
                <a:spcPct val="0"/>
              </a:spcAft>
              <a:buFont typeface="Arial" panose="020B0604020202020204" pitchFamily="34" charset="0"/>
              <a:buChar char="•"/>
            </a:pPr>
            <a:r>
              <a:rPr lang="en-AU" altLang="en-US" sz="3600" dirty="0">
                <a:solidFill>
                  <a:schemeClr val="tx1">
                    <a:lumMod val="75000"/>
                    <a:lumOff val="25000"/>
                  </a:schemeClr>
                </a:solidFill>
              </a:rPr>
              <a:t>not owners managing their own goods</a:t>
            </a:r>
          </a:p>
          <a:p>
            <a:pPr marL="914400" lvl="1" indent="-457200" defTabSz="914400" eaLnBrk="0" fontAlgn="base" hangingPunct="0">
              <a:spcBef>
                <a:spcPct val="0"/>
              </a:spcBef>
              <a:spcAft>
                <a:spcPct val="0"/>
              </a:spcAft>
              <a:buFont typeface="Arial" panose="020B0604020202020204" pitchFamily="34" charset="0"/>
              <a:buChar char="•"/>
            </a:pPr>
            <a:r>
              <a:rPr lang="en-AU" altLang="en-US" sz="3600" dirty="0">
                <a:solidFill>
                  <a:schemeClr val="tx1">
                    <a:lumMod val="75000"/>
                    <a:lumOff val="25000"/>
                  </a:schemeClr>
                </a:solidFill>
              </a:rPr>
              <a:t>mandated to administer the goods entrusted to their care in accordance with the laws of the Church, the Society and Civil law</a:t>
            </a:r>
          </a:p>
        </p:txBody>
      </p:sp>
    </p:spTree>
    <p:extLst>
      <p:ext uri="{BB962C8B-B14F-4D97-AF65-F5344CB8AC3E}">
        <p14:creationId xmlns:p14="http://schemas.microsoft.com/office/powerpoint/2010/main" val="3514682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rot="20963128">
            <a:off x="10501124" y="216088"/>
            <a:ext cx="1010249" cy="1346463"/>
          </a:xfrm>
          <a:prstGeom prst="rect">
            <a:avLst/>
          </a:prstGeom>
        </p:spPr>
      </p:pic>
      <p:sp>
        <p:nvSpPr>
          <p:cNvPr id="2" name="Title 1"/>
          <p:cNvSpPr>
            <a:spLocks noGrp="1"/>
          </p:cNvSpPr>
          <p:nvPr>
            <p:ph type="ctrTitle"/>
          </p:nvPr>
        </p:nvSpPr>
        <p:spPr>
          <a:xfrm>
            <a:off x="2602024" y="6219"/>
            <a:ext cx="6984776" cy="1862336"/>
          </a:xfrm>
        </p:spPr>
        <p:txBody>
          <a:bodyPr>
            <a:normAutofit/>
          </a:bodyPr>
          <a:lstStyle/>
          <a:p>
            <a:pPr algn="ctr"/>
            <a:r>
              <a:rPr lang="en-US" sz="4400" b="1" dirty="0">
                <a:solidFill>
                  <a:srgbClr val="002060"/>
                </a:solidFill>
                <a:ea typeface="+mn-ea"/>
                <a:cs typeface="Arial" panose="020B0604020202020204" pitchFamily="34" charset="0"/>
              </a:rPr>
              <a:t>Australian Province of the Society of Jesus</a:t>
            </a:r>
          </a:p>
        </p:txBody>
      </p:sp>
      <p:sp>
        <p:nvSpPr>
          <p:cNvPr id="3" name="Subtitle 2"/>
          <p:cNvSpPr>
            <a:spLocks noGrp="1"/>
          </p:cNvSpPr>
          <p:nvPr>
            <p:ph type="subTitle" idx="1"/>
          </p:nvPr>
        </p:nvSpPr>
        <p:spPr>
          <a:xfrm>
            <a:off x="1031786" y="5068367"/>
            <a:ext cx="10055781" cy="1143000"/>
          </a:xfrm>
        </p:spPr>
        <p:txBody>
          <a:bodyPr>
            <a:normAutofit/>
          </a:bodyPr>
          <a:lstStyle/>
          <a:p>
            <a:pPr algn="ctr">
              <a:spcAft>
                <a:spcPts val="1200"/>
              </a:spcAft>
            </a:pPr>
            <a:r>
              <a:rPr lang="en-AU" altLang="en-US" sz="2400" dirty="0"/>
              <a:t>27 October 2017</a:t>
            </a:r>
            <a:endParaRPr lang="en-US" dirty="0"/>
          </a:p>
        </p:txBody>
      </p:sp>
      <p:pic>
        <p:nvPicPr>
          <p:cNvPr id="4" name="Picture 1" descr="logo_20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756" y="23151"/>
            <a:ext cx="1322961" cy="16209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271144" y="2276872"/>
            <a:ext cx="9577064" cy="2185214"/>
          </a:xfrm>
          <a:prstGeom prst="rect">
            <a:avLst/>
          </a:prstGeom>
        </p:spPr>
        <p:txBody>
          <a:bodyPr wrap="square">
            <a:spAutoFit/>
          </a:bodyPr>
          <a:lstStyle/>
          <a:p>
            <a:pPr algn="ctr"/>
            <a:r>
              <a:rPr lang="en-US" sz="3600" b="1" dirty="0">
                <a:solidFill>
                  <a:srgbClr val="002060"/>
                </a:solidFill>
                <a:latin typeface="+mj-lt"/>
                <a:cs typeface="Arial" panose="020B0604020202020204" pitchFamily="34" charset="0"/>
              </a:rPr>
              <a:t>Legal Framework</a:t>
            </a:r>
          </a:p>
          <a:p>
            <a:pPr algn="ctr"/>
            <a:endParaRPr lang="en-US" sz="2800" b="1" dirty="0">
              <a:solidFill>
                <a:srgbClr val="002060"/>
              </a:solidFill>
              <a:latin typeface="+mj-lt"/>
              <a:cs typeface="Arial" panose="020B0604020202020204" pitchFamily="34" charset="0"/>
            </a:endParaRPr>
          </a:p>
          <a:p>
            <a:pPr algn="ctr"/>
            <a:r>
              <a:rPr lang="en-US" sz="3600" b="1" dirty="0">
                <a:solidFill>
                  <a:srgbClr val="002060"/>
                </a:solidFill>
                <a:latin typeface="+mj-lt"/>
                <a:cs typeface="Arial" panose="020B0604020202020204" pitchFamily="34" charset="0"/>
              </a:rPr>
              <a:t>Instruction on </a:t>
            </a:r>
            <a:endParaRPr lang="en-AU" sz="3600" b="1" dirty="0">
              <a:solidFill>
                <a:srgbClr val="002060"/>
              </a:solidFill>
              <a:latin typeface="+mj-lt"/>
              <a:cs typeface="Arial" panose="020B0604020202020204" pitchFamily="34" charset="0"/>
            </a:endParaRPr>
          </a:p>
          <a:p>
            <a:pPr algn="ctr"/>
            <a:r>
              <a:rPr lang="en-US" sz="3600" b="1" dirty="0">
                <a:solidFill>
                  <a:srgbClr val="002060"/>
                </a:solidFill>
                <a:latin typeface="+mj-lt"/>
                <a:cs typeface="Arial" panose="020B0604020202020204" pitchFamily="34" charset="0"/>
              </a:rPr>
              <a:t>the Administration Of Goods</a:t>
            </a:r>
            <a:endParaRPr lang="en-AU" sz="3600" b="1" dirty="0">
              <a:solidFill>
                <a:srgbClr val="002060"/>
              </a:solidFill>
              <a:latin typeface="+mj-lt"/>
              <a:cs typeface="Arial" panose="020B0604020202020204" pitchFamily="34" charset="0"/>
            </a:endParaRPr>
          </a:p>
        </p:txBody>
      </p:sp>
    </p:spTree>
    <p:extLst>
      <p:ext uri="{BB962C8B-B14F-4D97-AF65-F5344CB8AC3E}">
        <p14:creationId xmlns:p14="http://schemas.microsoft.com/office/powerpoint/2010/main" val="3654395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66522" y="332656"/>
            <a:ext cx="10055781" cy="1224135"/>
          </a:xfrm>
        </p:spPr>
        <p:txBody>
          <a:bodyPr>
            <a:normAutofit fontScale="90000"/>
          </a:bodyPr>
          <a:lstStyle/>
          <a:p>
            <a:pPr algn="ctr"/>
            <a:r>
              <a:rPr lang="en-AU" sz="4400" b="1" dirty="0">
                <a:solidFill>
                  <a:srgbClr val="002060"/>
                </a:solidFill>
              </a:rPr>
              <a:t>Legal Framework</a:t>
            </a:r>
            <a:br>
              <a:rPr lang="en-AU" sz="4400" b="1" dirty="0">
                <a:solidFill>
                  <a:srgbClr val="002060"/>
                </a:solidFill>
              </a:rPr>
            </a:br>
            <a:r>
              <a:rPr lang="en-AU" sz="4400" b="1" dirty="0">
                <a:solidFill>
                  <a:srgbClr val="002060"/>
                </a:solidFill>
              </a:rPr>
              <a:t>Attitude towards law</a:t>
            </a:r>
            <a:endParaRPr lang="en-US" sz="4400" b="1" dirty="0">
              <a:solidFill>
                <a:srgbClr val="002060"/>
              </a:solidFill>
            </a:endParaRPr>
          </a:p>
        </p:txBody>
      </p:sp>
      <p:pic>
        <p:nvPicPr>
          <p:cNvPr id="4" name="Picture 1" descr="logo_20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34628" y="115369"/>
            <a:ext cx="976800" cy="112173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88877" y="6445160"/>
            <a:ext cx="11150151" cy="307777"/>
          </a:xfrm>
          <a:prstGeom prst="rect">
            <a:avLst/>
          </a:prstGeom>
          <a:noFill/>
        </p:spPr>
        <p:txBody>
          <a:bodyPr wrap="square" rtlCol="0">
            <a:spAutoFit/>
          </a:bodyPr>
          <a:lstStyle/>
          <a:p>
            <a:pPr algn="ctr"/>
            <a:r>
              <a:rPr lang="en-US" sz="1400" b="1" dirty="0"/>
              <a:t>Australian Province of the Society of Jesus</a:t>
            </a:r>
            <a:endParaRPr lang="en-AU" sz="1400" b="1" dirty="0"/>
          </a:p>
        </p:txBody>
      </p:sp>
      <p:sp>
        <p:nvSpPr>
          <p:cNvPr id="6" name="Flowchart: Connector 5"/>
          <p:cNvSpPr/>
          <p:nvPr/>
        </p:nvSpPr>
        <p:spPr>
          <a:xfrm>
            <a:off x="283390" y="6451962"/>
            <a:ext cx="554438" cy="406038"/>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dirty="0">
                <a:solidFill>
                  <a:schemeClr val="tx1"/>
                </a:solidFill>
                <a:latin typeface="Arial" panose="020B0604020202020204" pitchFamily="34" charset="0"/>
                <a:cs typeface="Arial" panose="020B0604020202020204" pitchFamily="34" charset="0"/>
              </a:rPr>
              <a:t>12</a:t>
            </a:r>
          </a:p>
        </p:txBody>
      </p:sp>
      <p:pic>
        <p:nvPicPr>
          <p:cNvPr id="7" name="Picture 6"/>
          <p:cNvPicPr>
            <a:picLocks noChangeAspect="1"/>
          </p:cNvPicPr>
          <p:nvPr/>
        </p:nvPicPr>
        <p:blipFill>
          <a:blip r:embed="rId3"/>
          <a:stretch>
            <a:fillRect/>
          </a:stretch>
        </p:blipFill>
        <p:spPr>
          <a:xfrm rot="21391782">
            <a:off x="587207" y="179603"/>
            <a:ext cx="1043185" cy="1267696"/>
          </a:xfrm>
          <a:prstGeom prst="rect">
            <a:avLst/>
          </a:prstGeom>
          <a:ln>
            <a:noFill/>
          </a:ln>
          <a:effectLst>
            <a:softEdge rad="112500"/>
          </a:effectLst>
        </p:spPr>
      </p:pic>
      <p:sp>
        <p:nvSpPr>
          <p:cNvPr id="8" name="Rectangle 13"/>
          <p:cNvSpPr>
            <a:spLocks noChangeArrowheads="1"/>
          </p:cNvSpPr>
          <p:nvPr/>
        </p:nvSpPr>
        <p:spPr bwMode="auto">
          <a:xfrm>
            <a:off x="1054198" y="1937815"/>
            <a:ext cx="10068105"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457200" marR="0" lvl="0" indent="-457200" algn="l" defTabSz="914400" rtl="0" eaLnBrk="0" fontAlgn="base" latinLnBrk="0" hangingPunct="0">
              <a:lnSpc>
                <a:spcPct val="100000"/>
              </a:lnSpc>
              <a:spcBef>
                <a:spcPct val="0"/>
              </a:spcBef>
              <a:spcAft>
                <a:spcPts val="2400"/>
              </a:spcAft>
              <a:buClrTx/>
              <a:buSzTx/>
              <a:buFont typeface="Arial" panose="020B0604020202020204" pitchFamily="34" charset="0"/>
              <a:buChar char="•"/>
              <a:tabLst/>
            </a:pPr>
            <a:r>
              <a:rPr lang="en-AU" altLang="en-US" sz="4000" dirty="0">
                <a:solidFill>
                  <a:schemeClr val="tx1">
                    <a:lumMod val="75000"/>
                    <a:lumOff val="25000"/>
                  </a:schemeClr>
                </a:solidFill>
              </a:rPr>
              <a:t>Society of Jesus entities are both Canonical and Civil entities.</a:t>
            </a:r>
          </a:p>
          <a:p>
            <a:pPr marL="457200" marR="0" lvl="0" indent="-457200" algn="l" defTabSz="914400" rtl="0" eaLnBrk="0" fontAlgn="base" latinLnBrk="0" hangingPunct="0">
              <a:lnSpc>
                <a:spcPct val="100000"/>
              </a:lnSpc>
              <a:spcBef>
                <a:spcPct val="0"/>
              </a:spcBef>
              <a:spcAft>
                <a:spcPts val="2400"/>
              </a:spcAft>
              <a:buClrTx/>
              <a:buSzTx/>
              <a:buFont typeface="Arial" panose="020B0604020202020204" pitchFamily="34" charset="0"/>
              <a:buChar char="•"/>
              <a:tabLst/>
            </a:pPr>
            <a:r>
              <a:rPr lang="en-AU" altLang="en-US" sz="4000" dirty="0">
                <a:solidFill>
                  <a:schemeClr val="tx1">
                    <a:lumMod val="75000"/>
                    <a:lumOff val="25000"/>
                  </a:schemeClr>
                </a:solidFill>
              </a:rPr>
              <a:t>Administrators are bound to fulfil their duties in accordance with both Canon and Civil law.</a:t>
            </a:r>
          </a:p>
          <a:p>
            <a:pPr marL="457200" marR="0" lvl="0" indent="-457200" algn="l" defTabSz="914400" rtl="0" eaLnBrk="0" fontAlgn="base" latinLnBrk="0" hangingPunct="0">
              <a:lnSpc>
                <a:spcPct val="100000"/>
              </a:lnSpc>
              <a:spcBef>
                <a:spcPct val="0"/>
              </a:spcBef>
              <a:spcAft>
                <a:spcPts val="2400"/>
              </a:spcAft>
              <a:buClrTx/>
              <a:buSzTx/>
              <a:buFont typeface="Arial" panose="020B0604020202020204" pitchFamily="34" charset="0"/>
              <a:buChar char="•"/>
              <a:tabLst/>
            </a:pPr>
            <a:r>
              <a:rPr lang="en-AU" altLang="en-US" sz="4000" dirty="0">
                <a:solidFill>
                  <a:schemeClr val="tx1">
                    <a:lumMod val="75000"/>
                    <a:lumOff val="25000"/>
                  </a:schemeClr>
                </a:solidFill>
              </a:rPr>
              <a:t>If a conflict exists, the Church defers to Civil law</a:t>
            </a:r>
          </a:p>
        </p:txBody>
      </p:sp>
    </p:spTree>
    <p:extLst>
      <p:ext uri="{BB962C8B-B14F-4D97-AF65-F5344CB8AC3E}">
        <p14:creationId xmlns:p14="http://schemas.microsoft.com/office/powerpoint/2010/main" val="3041188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66522" y="332656"/>
            <a:ext cx="10055781" cy="1224135"/>
          </a:xfrm>
        </p:spPr>
        <p:txBody>
          <a:bodyPr>
            <a:normAutofit fontScale="90000"/>
          </a:bodyPr>
          <a:lstStyle/>
          <a:p>
            <a:pPr algn="ctr"/>
            <a:r>
              <a:rPr lang="en-AU" sz="4400" b="1" dirty="0">
                <a:solidFill>
                  <a:srgbClr val="002060"/>
                </a:solidFill>
              </a:rPr>
              <a:t>Legal Framework</a:t>
            </a:r>
            <a:br>
              <a:rPr lang="en-AU" sz="4400" b="1" dirty="0">
                <a:solidFill>
                  <a:srgbClr val="002060"/>
                </a:solidFill>
              </a:rPr>
            </a:br>
            <a:r>
              <a:rPr lang="en-AU" sz="4400" b="1" dirty="0">
                <a:solidFill>
                  <a:srgbClr val="002060"/>
                </a:solidFill>
              </a:rPr>
              <a:t>Types of Works</a:t>
            </a:r>
            <a:endParaRPr lang="en-US" sz="4400" b="1" dirty="0">
              <a:solidFill>
                <a:srgbClr val="002060"/>
              </a:solidFill>
            </a:endParaRPr>
          </a:p>
        </p:txBody>
      </p:sp>
      <p:pic>
        <p:nvPicPr>
          <p:cNvPr id="4" name="Picture 1" descr="logo_20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34628" y="115369"/>
            <a:ext cx="976800" cy="112173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88877" y="6445160"/>
            <a:ext cx="11150151" cy="307777"/>
          </a:xfrm>
          <a:prstGeom prst="rect">
            <a:avLst/>
          </a:prstGeom>
          <a:noFill/>
        </p:spPr>
        <p:txBody>
          <a:bodyPr wrap="square" rtlCol="0">
            <a:spAutoFit/>
          </a:bodyPr>
          <a:lstStyle/>
          <a:p>
            <a:pPr algn="ctr"/>
            <a:r>
              <a:rPr lang="en-US" sz="1400" b="1" dirty="0"/>
              <a:t>Australian Province of the Society of Jesus</a:t>
            </a:r>
            <a:endParaRPr lang="en-AU" sz="1400" b="1" dirty="0"/>
          </a:p>
        </p:txBody>
      </p:sp>
      <p:sp>
        <p:nvSpPr>
          <p:cNvPr id="6" name="Flowchart: Connector 5"/>
          <p:cNvSpPr/>
          <p:nvPr/>
        </p:nvSpPr>
        <p:spPr>
          <a:xfrm>
            <a:off x="283390" y="6451962"/>
            <a:ext cx="554438" cy="356008"/>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dirty="0">
                <a:solidFill>
                  <a:schemeClr val="tx1"/>
                </a:solidFill>
                <a:latin typeface="Arial" panose="020B0604020202020204" pitchFamily="34" charset="0"/>
                <a:cs typeface="Arial" panose="020B0604020202020204" pitchFamily="34" charset="0"/>
              </a:rPr>
              <a:t>13</a:t>
            </a:r>
          </a:p>
        </p:txBody>
      </p:sp>
      <p:pic>
        <p:nvPicPr>
          <p:cNvPr id="7" name="Picture 6"/>
          <p:cNvPicPr>
            <a:picLocks noChangeAspect="1"/>
          </p:cNvPicPr>
          <p:nvPr/>
        </p:nvPicPr>
        <p:blipFill>
          <a:blip r:embed="rId3"/>
          <a:stretch>
            <a:fillRect/>
          </a:stretch>
        </p:blipFill>
        <p:spPr>
          <a:xfrm rot="21391782">
            <a:off x="587207" y="179603"/>
            <a:ext cx="1043185" cy="1267696"/>
          </a:xfrm>
          <a:prstGeom prst="rect">
            <a:avLst/>
          </a:prstGeom>
          <a:ln>
            <a:noFill/>
          </a:ln>
          <a:effectLst>
            <a:softEdge rad="112500"/>
          </a:effectLst>
        </p:spPr>
      </p:pic>
      <p:sp>
        <p:nvSpPr>
          <p:cNvPr id="8" name="Rectangle 13"/>
          <p:cNvSpPr>
            <a:spLocks noChangeArrowheads="1"/>
          </p:cNvSpPr>
          <p:nvPr/>
        </p:nvSpPr>
        <p:spPr bwMode="auto">
          <a:xfrm>
            <a:off x="449985" y="1660351"/>
            <a:ext cx="10945216" cy="4724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fontAlgn="base" hangingPunct="0">
              <a:spcBef>
                <a:spcPct val="0"/>
              </a:spcBef>
              <a:spcAft>
                <a:spcPts val="1800"/>
              </a:spcAft>
            </a:pPr>
            <a:r>
              <a:rPr lang="en-AU" altLang="en-US" sz="3200" dirty="0">
                <a:solidFill>
                  <a:schemeClr val="tx1">
                    <a:lumMod val="75000"/>
                    <a:lumOff val="25000"/>
                  </a:schemeClr>
                </a:solidFill>
              </a:rPr>
              <a:t>Important to distinguish between communities and apostolic works belonging to the Society</a:t>
            </a:r>
          </a:p>
          <a:p>
            <a:pPr marL="457200" lvl="0" indent="-457200" defTabSz="914400" eaLnBrk="0" fontAlgn="base" hangingPunct="0">
              <a:spcBef>
                <a:spcPct val="0"/>
              </a:spcBef>
              <a:spcAft>
                <a:spcPts val="1800"/>
              </a:spcAft>
              <a:buFont typeface="Arial" panose="020B0604020202020204" pitchFamily="34" charset="0"/>
              <a:buChar char="•"/>
            </a:pPr>
            <a:r>
              <a:rPr lang="en-AU" altLang="en-US" sz="3200" b="1" dirty="0">
                <a:solidFill>
                  <a:schemeClr val="tx1">
                    <a:lumMod val="75000"/>
                    <a:lumOff val="25000"/>
                  </a:schemeClr>
                </a:solidFill>
              </a:rPr>
              <a:t>Communities</a:t>
            </a:r>
            <a:r>
              <a:rPr lang="en-AU" altLang="en-US" sz="3200" dirty="0">
                <a:solidFill>
                  <a:schemeClr val="tx1">
                    <a:lumMod val="75000"/>
                    <a:lumOff val="25000"/>
                  </a:schemeClr>
                </a:solidFill>
              </a:rPr>
              <a:t> – are groups of Jesuits constituted under the authority of the same local Superior</a:t>
            </a:r>
          </a:p>
          <a:p>
            <a:pPr marL="457200" lvl="0" indent="-457200" defTabSz="914400" eaLnBrk="0" fontAlgn="base" hangingPunct="0">
              <a:spcBef>
                <a:spcPct val="0"/>
              </a:spcBef>
              <a:spcAft>
                <a:spcPts val="1800"/>
              </a:spcAft>
              <a:buFont typeface="Arial" panose="020B0604020202020204" pitchFamily="34" charset="0"/>
              <a:buChar char="•"/>
            </a:pPr>
            <a:r>
              <a:rPr lang="en-AU" altLang="en-US" sz="3200" b="1" dirty="0">
                <a:solidFill>
                  <a:schemeClr val="tx1">
                    <a:lumMod val="75000"/>
                    <a:lumOff val="25000"/>
                  </a:schemeClr>
                </a:solidFill>
              </a:rPr>
              <a:t>Apostolic Works or Institutions – </a:t>
            </a:r>
            <a:r>
              <a:rPr lang="en-AU" altLang="en-US" sz="3200" dirty="0">
                <a:solidFill>
                  <a:schemeClr val="tx1">
                    <a:lumMod val="75000"/>
                    <a:lumOff val="25000"/>
                  </a:schemeClr>
                </a:solidFill>
              </a:rPr>
              <a:t>stable, permanent organisations of various types</a:t>
            </a:r>
          </a:p>
          <a:p>
            <a:pPr defTabSz="914400" eaLnBrk="0" fontAlgn="base" hangingPunct="0">
              <a:spcBef>
                <a:spcPct val="0"/>
              </a:spcBef>
              <a:spcAft>
                <a:spcPts val="1800"/>
              </a:spcAft>
            </a:pPr>
            <a:r>
              <a:rPr lang="en-AU" altLang="en-US" sz="3200" dirty="0">
                <a:solidFill>
                  <a:schemeClr val="tx1">
                    <a:lumMod val="75000"/>
                    <a:lumOff val="25000"/>
                  </a:schemeClr>
                </a:solidFill>
              </a:rPr>
              <a:t>Rules of the church and Society that apply to works, institutions (Colleges) depend on their canonical status</a:t>
            </a:r>
          </a:p>
        </p:txBody>
      </p:sp>
    </p:spTree>
    <p:extLst>
      <p:ext uri="{BB962C8B-B14F-4D97-AF65-F5344CB8AC3E}">
        <p14:creationId xmlns:p14="http://schemas.microsoft.com/office/powerpoint/2010/main" val="631919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66522" y="332656"/>
            <a:ext cx="10055781" cy="1145053"/>
          </a:xfrm>
        </p:spPr>
        <p:txBody>
          <a:bodyPr>
            <a:normAutofit fontScale="90000"/>
          </a:bodyPr>
          <a:lstStyle/>
          <a:p>
            <a:pPr algn="ctr"/>
            <a:r>
              <a:rPr lang="en-AU" sz="4400" b="1" dirty="0">
                <a:solidFill>
                  <a:srgbClr val="002060"/>
                </a:solidFill>
              </a:rPr>
              <a:t>Legal Framework</a:t>
            </a:r>
            <a:br>
              <a:rPr lang="en-AU" sz="4400" b="1" dirty="0">
                <a:solidFill>
                  <a:srgbClr val="002060"/>
                </a:solidFill>
              </a:rPr>
            </a:br>
            <a:r>
              <a:rPr lang="en-AU" sz="4400" b="1" dirty="0">
                <a:solidFill>
                  <a:srgbClr val="002060"/>
                </a:solidFill>
              </a:rPr>
              <a:t>Types of Works</a:t>
            </a:r>
            <a:endParaRPr lang="en-US" sz="4400" b="1" dirty="0">
              <a:solidFill>
                <a:srgbClr val="002060"/>
              </a:solidFill>
            </a:endParaRPr>
          </a:p>
        </p:txBody>
      </p:sp>
      <p:pic>
        <p:nvPicPr>
          <p:cNvPr id="4" name="Picture 1" descr="logo_20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34628" y="115369"/>
            <a:ext cx="976800" cy="112173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88877" y="6445160"/>
            <a:ext cx="11150151" cy="307777"/>
          </a:xfrm>
          <a:prstGeom prst="rect">
            <a:avLst/>
          </a:prstGeom>
          <a:noFill/>
        </p:spPr>
        <p:txBody>
          <a:bodyPr wrap="square" rtlCol="0">
            <a:spAutoFit/>
          </a:bodyPr>
          <a:lstStyle/>
          <a:p>
            <a:pPr algn="ctr"/>
            <a:r>
              <a:rPr lang="en-US" sz="1400" b="1" dirty="0"/>
              <a:t>Australian Province of the Society of Jesus</a:t>
            </a:r>
            <a:endParaRPr lang="en-AU" sz="1400" b="1" dirty="0"/>
          </a:p>
        </p:txBody>
      </p:sp>
      <p:sp>
        <p:nvSpPr>
          <p:cNvPr id="6" name="Flowchart: Connector 5"/>
          <p:cNvSpPr/>
          <p:nvPr/>
        </p:nvSpPr>
        <p:spPr>
          <a:xfrm>
            <a:off x="283390" y="6451962"/>
            <a:ext cx="482430" cy="300975"/>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dirty="0">
                <a:solidFill>
                  <a:schemeClr val="tx1"/>
                </a:solidFill>
                <a:latin typeface="Arial" panose="020B0604020202020204" pitchFamily="34" charset="0"/>
                <a:cs typeface="Arial" panose="020B0604020202020204" pitchFamily="34" charset="0"/>
              </a:rPr>
              <a:t>14</a:t>
            </a:r>
          </a:p>
        </p:txBody>
      </p:sp>
      <p:pic>
        <p:nvPicPr>
          <p:cNvPr id="7" name="Picture 6"/>
          <p:cNvPicPr>
            <a:picLocks noChangeAspect="1"/>
          </p:cNvPicPr>
          <p:nvPr/>
        </p:nvPicPr>
        <p:blipFill>
          <a:blip r:embed="rId3"/>
          <a:stretch>
            <a:fillRect/>
          </a:stretch>
        </p:blipFill>
        <p:spPr>
          <a:xfrm rot="21391782">
            <a:off x="587207" y="179603"/>
            <a:ext cx="1043185" cy="1267696"/>
          </a:xfrm>
          <a:prstGeom prst="rect">
            <a:avLst/>
          </a:prstGeom>
          <a:ln>
            <a:noFill/>
          </a:ln>
          <a:effectLst>
            <a:softEdge rad="112500"/>
          </a:effectLst>
        </p:spPr>
      </p:pic>
      <p:sp>
        <p:nvSpPr>
          <p:cNvPr id="9" name="Rectangle 8"/>
          <p:cNvSpPr/>
          <p:nvPr/>
        </p:nvSpPr>
        <p:spPr>
          <a:xfrm>
            <a:off x="909836" y="1772816"/>
            <a:ext cx="10585176" cy="4093428"/>
          </a:xfrm>
          <a:prstGeom prst="rect">
            <a:avLst/>
          </a:prstGeom>
        </p:spPr>
        <p:txBody>
          <a:bodyPr wrap="square">
            <a:spAutoFit/>
          </a:bodyPr>
          <a:lstStyle/>
          <a:p>
            <a:pPr lvl="0" defTabSz="914400" eaLnBrk="0" fontAlgn="base" hangingPunct="0">
              <a:spcBef>
                <a:spcPct val="0"/>
              </a:spcBef>
              <a:spcAft>
                <a:spcPct val="0"/>
              </a:spcAft>
            </a:pPr>
            <a:r>
              <a:rPr lang="en-AU" altLang="en-US" sz="3200" b="1" dirty="0">
                <a:solidFill>
                  <a:schemeClr val="tx1">
                    <a:lumMod val="75000"/>
                    <a:lumOff val="25000"/>
                  </a:schemeClr>
                </a:solidFill>
              </a:rPr>
              <a:t>Works of the Society “Canonical Relationship” :</a:t>
            </a:r>
          </a:p>
          <a:p>
            <a:pPr marL="457200" lvl="0" indent="-457200" defTabSz="914400" eaLnBrk="0" fontAlgn="base" hangingPunct="0">
              <a:spcBef>
                <a:spcPct val="0"/>
              </a:spcBef>
              <a:spcAft>
                <a:spcPct val="0"/>
              </a:spcAft>
              <a:buFont typeface="Arial" panose="020B0604020202020204" pitchFamily="34" charset="0"/>
              <a:buChar char="•"/>
            </a:pPr>
            <a:r>
              <a:rPr lang="en-AU" altLang="en-US" sz="3200" b="1" dirty="0">
                <a:solidFill>
                  <a:schemeClr val="tx1">
                    <a:lumMod val="75000"/>
                    <a:lumOff val="25000"/>
                  </a:schemeClr>
                </a:solidFill>
              </a:rPr>
              <a:t>Ours</a:t>
            </a:r>
            <a:r>
              <a:rPr lang="en-AU" altLang="en-US" sz="3200" dirty="0">
                <a:solidFill>
                  <a:schemeClr val="tx1">
                    <a:lumMod val="75000"/>
                    <a:lumOff val="25000"/>
                  </a:schemeClr>
                </a:solidFill>
              </a:rPr>
              <a:t> (Ownership and Control)</a:t>
            </a:r>
          </a:p>
          <a:p>
            <a:pPr marL="914400" lvl="1" indent="-457200" defTabSz="914400" eaLnBrk="0" fontAlgn="base" hangingPunct="0">
              <a:spcBef>
                <a:spcPct val="0"/>
              </a:spcBef>
              <a:spcAft>
                <a:spcPct val="0"/>
              </a:spcAft>
              <a:buFont typeface="Arial" panose="020B0604020202020204" pitchFamily="34" charset="0"/>
              <a:buChar char="•"/>
            </a:pPr>
            <a:r>
              <a:rPr lang="en-AU" altLang="en-US" sz="3200" dirty="0">
                <a:solidFill>
                  <a:schemeClr val="tx1">
                    <a:lumMod val="75000"/>
                    <a:lumOff val="25000"/>
                  </a:schemeClr>
                </a:solidFill>
              </a:rPr>
              <a:t>Dependent on the Local Superior (Community)</a:t>
            </a:r>
          </a:p>
          <a:p>
            <a:pPr marL="914400" lvl="1" indent="-457200" defTabSz="914400" eaLnBrk="0" fontAlgn="base" hangingPunct="0">
              <a:spcBef>
                <a:spcPct val="0"/>
              </a:spcBef>
              <a:spcAft>
                <a:spcPct val="0"/>
              </a:spcAft>
              <a:buFont typeface="Arial" panose="020B0604020202020204" pitchFamily="34" charset="0"/>
              <a:buChar char="•"/>
            </a:pPr>
            <a:r>
              <a:rPr lang="en-AU" altLang="en-US" sz="3200" dirty="0">
                <a:solidFill>
                  <a:schemeClr val="tx1">
                    <a:lumMod val="75000"/>
                    <a:lumOff val="25000"/>
                  </a:schemeClr>
                </a:solidFill>
              </a:rPr>
              <a:t>Independent of Local Superior (Community) – Canonically attached, dependent on Provincial</a:t>
            </a:r>
          </a:p>
          <a:p>
            <a:pPr marL="914400" lvl="1" indent="-457200" defTabSz="914400" eaLnBrk="0" fontAlgn="base" hangingPunct="0">
              <a:spcBef>
                <a:spcPct val="0"/>
              </a:spcBef>
              <a:spcAft>
                <a:spcPct val="0"/>
              </a:spcAft>
              <a:buFont typeface="Arial" panose="020B0604020202020204" pitchFamily="34" charset="0"/>
              <a:buChar char="•"/>
            </a:pPr>
            <a:endParaRPr lang="en-AU" altLang="en-US" sz="2000" dirty="0">
              <a:solidFill>
                <a:schemeClr val="tx1">
                  <a:lumMod val="75000"/>
                  <a:lumOff val="25000"/>
                </a:schemeClr>
              </a:solidFill>
            </a:endParaRPr>
          </a:p>
          <a:p>
            <a:pPr marL="457200" lvl="0" indent="-457200" defTabSz="914400" eaLnBrk="0" fontAlgn="base" hangingPunct="0">
              <a:spcBef>
                <a:spcPct val="0"/>
              </a:spcBef>
              <a:spcAft>
                <a:spcPct val="0"/>
              </a:spcAft>
              <a:buFont typeface="Arial" panose="020B0604020202020204" pitchFamily="34" charset="0"/>
              <a:buChar char="•"/>
            </a:pPr>
            <a:r>
              <a:rPr lang="en-AU" altLang="en-US" sz="3200" b="1" dirty="0">
                <a:solidFill>
                  <a:schemeClr val="tx1">
                    <a:lumMod val="75000"/>
                    <a:lumOff val="25000"/>
                  </a:schemeClr>
                </a:solidFill>
              </a:rPr>
              <a:t>Not Ours </a:t>
            </a:r>
            <a:r>
              <a:rPr lang="en-AU" altLang="en-US" sz="3200" dirty="0">
                <a:solidFill>
                  <a:schemeClr val="tx1">
                    <a:lumMod val="75000"/>
                    <a:lumOff val="25000"/>
                  </a:schemeClr>
                </a:solidFill>
              </a:rPr>
              <a:t>(But Owned) entrusted to the Society</a:t>
            </a:r>
          </a:p>
          <a:p>
            <a:pPr marL="457200" lvl="0" indent="-457200" defTabSz="914400" eaLnBrk="0" fontAlgn="base" hangingPunct="0">
              <a:spcBef>
                <a:spcPct val="0"/>
              </a:spcBef>
              <a:spcAft>
                <a:spcPct val="0"/>
              </a:spcAft>
              <a:buFont typeface="Arial" panose="020B0604020202020204" pitchFamily="34" charset="0"/>
              <a:buChar char="•"/>
            </a:pPr>
            <a:endParaRPr lang="en-AU" altLang="en-US" sz="1600" dirty="0">
              <a:solidFill>
                <a:schemeClr val="tx1">
                  <a:lumMod val="75000"/>
                  <a:lumOff val="25000"/>
                </a:schemeClr>
              </a:solidFill>
            </a:endParaRPr>
          </a:p>
          <a:p>
            <a:pPr lvl="0" defTabSz="914400" eaLnBrk="0" fontAlgn="base" hangingPunct="0">
              <a:spcBef>
                <a:spcPct val="0"/>
              </a:spcBef>
              <a:spcAft>
                <a:spcPct val="0"/>
              </a:spcAft>
            </a:pPr>
            <a:endParaRPr lang="en-AU" altLang="en-US" sz="3200" dirty="0">
              <a:solidFill>
                <a:schemeClr val="tx1">
                  <a:lumMod val="75000"/>
                  <a:lumOff val="25000"/>
                </a:schemeClr>
              </a:solidFill>
            </a:endParaRPr>
          </a:p>
        </p:txBody>
      </p:sp>
    </p:spTree>
    <p:extLst>
      <p:ext uri="{BB962C8B-B14F-4D97-AF65-F5344CB8AC3E}">
        <p14:creationId xmlns:p14="http://schemas.microsoft.com/office/powerpoint/2010/main" val="411098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66522" y="332656"/>
            <a:ext cx="10055781" cy="1145053"/>
          </a:xfrm>
        </p:spPr>
        <p:txBody>
          <a:bodyPr>
            <a:normAutofit fontScale="90000"/>
          </a:bodyPr>
          <a:lstStyle/>
          <a:p>
            <a:pPr algn="ctr"/>
            <a:r>
              <a:rPr lang="en-AU" sz="4400" b="1" dirty="0">
                <a:solidFill>
                  <a:srgbClr val="002060"/>
                </a:solidFill>
              </a:rPr>
              <a:t>Legal Framework</a:t>
            </a:r>
            <a:br>
              <a:rPr lang="en-AU" sz="4400" b="1" dirty="0">
                <a:solidFill>
                  <a:srgbClr val="002060"/>
                </a:solidFill>
              </a:rPr>
            </a:br>
            <a:r>
              <a:rPr lang="en-AU" sz="4400" b="1" dirty="0">
                <a:solidFill>
                  <a:srgbClr val="002060"/>
                </a:solidFill>
              </a:rPr>
              <a:t>Types of Works</a:t>
            </a:r>
            <a:endParaRPr lang="en-US" sz="4400" b="1" dirty="0">
              <a:solidFill>
                <a:srgbClr val="002060"/>
              </a:solidFill>
            </a:endParaRPr>
          </a:p>
        </p:txBody>
      </p:sp>
      <p:pic>
        <p:nvPicPr>
          <p:cNvPr id="4" name="Picture 1" descr="logo_20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34628" y="115369"/>
            <a:ext cx="976800" cy="112173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88877" y="6445160"/>
            <a:ext cx="11150151" cy="307777"/>
          </a:xfrm>
          <a:prstGeom prst="rect">
            <a:avLst/>
          </a:prstGeom>
          <a:noFill/>
        </p:spPr>
        <p:txBody>
          <a:bodyPr wrap="square" rtlCol="0">
            <a:spAutoFit/>
          </a:bodyPr>
          <a:lstStyle/>
          <a:p>
            <a:pPr algn="ctr"/>
            <a:r>
              <a:rPr lang="en-US" sz="1400" b="1" dirty="0"/>
              <a:t>Australian Province of the Society of Jesus</a:t>
            </a:r>
            <a:endParaRPr lang="en-AU" sz="1400" b="1" dirty="0"/>
          </a:p>
        </p:txBody>
      </p:sp>
      <p:sp>
        <p:nvSpPr>
          <p:cNvPr id="6" name="Flowchart: Connector 5"/>
          <p:cNvSpPr/>
          <p:nvPr/>
        </p:nvSpPr>
        <p:spPr>
          <a:xfrm>
            <a:off x="283390" y="6451962"/>
            <a:ext cx="354397" cy="361414"/>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dirty="0">
                <a:solidFill>
                  <a:schemeClr val="tx1"/>
                </a:solidFill>
                <a:latin typeface="Arial" panose="020B0604020202020204" pitchFamily="34" charset="0"/>
                <a:cs typeface="Arial" panose="020B0604020202020204" pitchFamily="34" charset="0"/>
              </a:rPr>
              <a:t>2</a:t>
            </a:r>
          </a:p>
        </p:txBody>
      </p:sp>
      <p:pic>
        <p:nvPicPr>
          <p:cNvPr id="7" name="Picture 6"/>
          <p:cNvPicPr>
            <a:picLocks noChangeAspect="1"/>
          </p:cNvPicPr>
          <p:nvPr/>
        </p:nvPicPr>
        <p:blipFill>
          <a:blip r:embed="rId3"/>
          <a:stretch>
            <a:fillRect/>
          </a:stretch>
        </p:blipFill>
        <p:spPr>
          <a:xfrm rot="21391782">
            <a:off x="587207" y="179603"/>
            <a:ext cx="1043185" cy="1267696"/>
          </a:xfrm>
          <a:prstGeom prst="rect">
            <a:avLst/>
          </a:prstGeom>
          <a:ln>
            <a:noFill/>
          </a:ln>
          <a:effectLst>
            <a:softEdge rad="112500"/>
          </a:effectLst>
        </p:spPr>
      </p:pic>
      <p:sp>
        <p:nvSpPr>
          <p:cNvPr id="9" name="Rectangle 8"/>
          <p:cNvSpPr/>
          <p:nvPr/>
        </p:nvSpPr>
        <p:spPr>
          <a:xfrm>
            <a:off x="909836" y="1772816"/>
            <a:ext cx="10585176" cy="2554545"/>
          </a:xfrm>
          <a:prstGeom prst="rect">
            <a:avLst/>
          </a:prstGeom>
        </p:spPr>
        <p:txBody>
          <a:bodyPr wrap="square">
            <a:spAutoFit/>
          </a:bodyPr>
          <a:lstStyle/>
          <a:p>
            <a:pPr lvl="0" algn="ctr" defTabSz="914400" eaLnBrk="0" fontAlgn="base" hangingPunct="0">
              <a:spcBef>
                <a:spcPct val="0"/>
              </a:spcBef>
              <a:spcAft>
                <a:spcPct val="0"/>
              </a:spcAft>
            </a:pPr>
            <a:r>
              <a:rPr lang="en-AU" altLang="en-US" sz="3200" dirty="0">
                <a:solidFill>
                  <a:schemeClr val="tx1">
                    <a:lumMod val="75000"/>
                    <a:lumOff val="25000"/>
                  </a:schemeClr>
                </a:solidFill>
              </a:rPr>
              <a:t>Colleges Canonical relationship is an </a:t>
            </a:r>
          </a:p>
          <a:p>
            <a:pPr lvl="0" algn="ctr" defTabSz="914400" eaLnBrk="0" fontAlgn="base" hangingPunct="0">
              <a:spcBef>
                <a:spcPct val="0"/>
              </a:spcBef>
              <a:spcAft>
                <a:spcPct val="0"/>
              </a:spcAft>
            </a:pPr>
            <a:r>
              <a:rPr lang="en-AU" altLang="en-US" sz="3200" b="1" dirty="0">
                <a:solidFill>
                  <a:schemeClr val="tx1">
                    <a:lumMod val="75000"/>
                    <a:lumOff val="25000"/>
                  </a:schemeClr>
                </a:solidFill>
              </a:rPr>
              <a:t>“Independent Work</a:t>
            </a:r>
            <a:r>
              <a:rPr lang="en-AU" altLang="en-US" sz="3200" dirty="0">
                <a:solidFill>
                  <a:schemeClr val="tx1">
                    <a:lumMod val="75000"/>
                    <a:lumOff val="25000"/>
                  </a:schemeClr>
                </a:solidFill>
              </a:rPr>
              <a:t>” of the Society</a:t>
            </a:r>
          </a:p>
          <a:p>
            <a:pPr lvl="0" algn="ctr" defTabSz="914400" eaLnBrk="0" fontAlgn="base" hangingPunct="0">
              <a:spcBef>
                <a:spcPct val="0"/>
              </a:spcBef>
              <a:spcAft>
                <a:spcPct val="0"/>
              </a:spcAft>
            </a:pPr>
            <a:endParaRPr lang="en-AU" altLang="en-US" sz="3200" dirty="0">
              <a:solidFill>
                <a:schemeClr val="tx1">
                  <a:lumMod val="75000"/>
                  <a:lumOff val="25000"/>
                </a:schemeClr>
              </a:solidFill>
            </a:endParaRPr>
          </a:p>
          <a:p>
            <a:pPr lvl="0" algn="ctr" defTabSz="914400" eaLnBrk="0" fontAlgn="base" hangingPunct="0">
              <a:spcBef>
                <a:spcPct val="0"/>
              </a:spcBef>
              <a:spcAft>
                <a:spcPct val="0"/>
              </a:spcAft>
            </a:pPr>
            <a:r>
              <a:rPr lang="en-AU" altLang="en-US" sz="3200" dirty="0">
                <a:solidFill>
                  <a:schemeClr val="tx1">
                    <a:lumMod val="75000"/>
                    <a:lumOff val="25000"/>
                  </a:schemeClr>
                </a:solidFill>
              </a:rPr>
              <a:t>Approved by Fr General as part of the Incorporation Process</a:t>
            </a:r>
          </a:p>
          <a:p>
            <a:pPr lvl="0" defTabSz="914400" eaLnBrk="0" fontAlgn="base" hangingPunct="0">
              <a:spcBef>
                <a:spcPct val="0"/>
              </a:spcBef>
              <a:spcAft>
                <a:spcPct val="0"/>
              </a:spcAft>
            </a:pPr>
            <a:endParaRPr lang="en-AU" altLang="en-US" sz="3200" dirty="0">
              <a:solidFill>
                <a:schemeClr val="tx1">
                  <a:lumMod val="75000"/>
                  <a:lumOff val="25000"/>
                </a:schemeClr>
              </a:solidFill>
            </a:endParaRPr>
          </a:p>
        </p:txBody>
      </p:sp>
    </p:spTree>
    <p:extLst>
      <p:ext uri="{BB962C8B-B14F-4D97-AF65-F5344CB8AC3E}">
        <p14:creationId xmlns:p14="http://schemas.microsoft.com/office/powerpoint/2010/main" val="1342768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41884" y="332656"/>
            <a:ext cx="9780419" cy="1224135"/>
          </a:xfrm>
        </p:spPr>
        <p:txBody>
          <a:bodyPr>
            <a:normAutofit fontScale="90000"/>
          </a:bodyPr>
          <a:lstStyle/>
          <a:p>
            <a:pPr algn="ctr"/>
            <a:r>
              <a:rPr lang="en-AU" sz="4400" b="1" dirty="0">
                <a:solidFill>
                  <a:srgbClr val="002060"/>
                </a:solidFill>
              </a:rPr>
              <a:t>Legal Framework</a:t>
            </a:r>
            <a:br>
              <a:rPr lang="en-AU" sz="4400" b="1" dirty="0">
                <a:solidFill>
                  <a:srgbClr val="002060"/>
                </a:solidFill>
              </a:rPr>
            </a:br>
            <a:r>
              <a:rPr lang="en-AU" sz="4400" b="1" dirty="0">
                <a:solidFill>
                  <a:srgbClr val="002060"/>
                </a:solidFill>
              </a:rPr>
              <a:t>Important Concepts for Financial Administration</a:t>
            </a:r>
            <a:endParaRPr lang="en-US" sz="4400" b="1" dirty="0">
              <a:solidFill>
                <a:srgbClr val="002060"/>
              </a:solidFill>
            </a:endParaRPr>
          </a:p>
        </p:txBody>
      </p:sp>
      <p:pic>
        <p:nvPicPr>
          <p:cNvPr id="4" name="Picture 1" descr="logo_20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34628" y="115369"/>
            <a:ext cx="976800" cy="112173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88877" y="6445160"/>
            <a:ext cx="11150151" cy="307777"/>
          </a:xfrm>
          <a:prstGeom prst="rect">
            <a:avLst/>
          </a:prstGeom>
          <a:noFill/>
        </p:spPr>
        <p:txBody>
          <a:bodyPr wrap="square" rtlCol="0">
            <a:spAutoFit/>
          </a:bodyPr>
          <a:lstStyle/>
          <a:p>
            <a:pPr algn="ctr"/>
            <a:r>
              <a:rPr lang="en-US" sz="1400" b="1" dirty="0"/>
              <a:t>Australian Province of the Society of Jesus</a:t>
            </a:r>
            <a:endParaRPr lang="en-AU" sz="1400" b="1" dirty="0"/>
          </a:p>
        </p:txBody>
      </p:sp>
      <p:sp>
        <p:nvSpPr>
          <p:cNvPr id="6" name="Flowchart: Connector 5"/>
          <p:cNvSpPr/>
          <p:nvPr/>
        </p:nvSpPr>
        <p:spPr>
          <a:xfrm>
            <a:off x="283390" y="6451962"/>
            <a:ext cx="482430" cy="406038"/>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dirty="0">
                <a:solidFill>
                  <a:schemeClr val="tx1"/>
                </a:solidFill>
                <a:latin typeface="Arial" panose="020B0604020202020204" pitchFamily="34" charset="0"/>
                <a:cs typeface="Arial" panose="020B0604020202020204" pitchFamily="34" charset="0"/>
              </a:rPr>
              <a:t>16</a:t>
            </a:r>
          </a:p>
        </p:txBody>
      </p:sp>
      <p:pic>
        <p:nvPicPr>
          <p:cNvPr id="7" name="Picture 6"/>
          <p:cNvPicPr>
            <a:picLocks noChangeAspect="1"/>
          </p:cNvPicPr>
          <p:nvPr/>
        </p:nvPicPr>
        <p:blipFill>
          <a:blip r:embed="rId3"/>
          <a:stretch>
            <a:fillRect/>
          </a:stretch>
        </p:blipFill>
        <p:spPr>
          <a:xfrm rot="21391782">
            <a:off x="587207" y="179603"/>
            <a:ext cx="1043185" cy="1267696"/>
          </a:xfrm>
          <a:prstGeom prst="rect">
            <a:avLst/>
          </a:prstGeom>
          <a:ln>
            <a:noFill/>
          </a:ln>
          <a:effectLst>
            <a:softEdge rad="112500"/>
          </a:effectLst>
        </p:spPr>
      </p:pic>
      <p:sp>
        <p:nvSpPr>
          <p:cNvPr id="8" name="Rectangle 13"/>
          <p:cNvSpPr>
            <a:spLocks noChangeArrowheads="1"/>
          </p:cNvSpPr>
          <p:nvPr/>
        </p:nvSpPr>
        <p:spPr bwMode="auto">
          <a:xfrm>
            <a:off x="909836" y="1760832"/>
            <a:ext cx="10458221"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AU" sz="2800" b="1" dirty="0"/>
              <a:t>Ordinary Administration -  </a:t>
            </a:r>
            <a:r>
              <a:rPr lang="en-US" sz="2800" dirty="0"/>
              <a:t>[IAG - 38] Ordinary financial administration encompasses all those acts normally necessary and useful for the conservation of resources, the generation of a reasonable return on the assets and a systematic application of any income created. – eg. Administration of Ordinary Budget.</a:t>
            </a:r>
            <a:endParaRPr lang="en-AU" sz="2800" dirty="0"/>
          </a:p>
          <a:p>
            <a:endParaRPr lang="en-US" sz="2800" b="1" dirty="0"/>
          </a:p>
          <a:p>
            <a:r>
              <a:rPr lang="en-US" sz="2800" b="1" dirty="0"/>
              <a:t>Extraordinary Administration -  </a:t>
            </a:r>
            <a:r>
              <a:rPr lang="en-US" sz="2800" dirty="0"/>
              <a:t>[IAG - 39] Extraordinary financial administration encompasses those acts that go beyond what is normally necessary for simple conservation and a reasonable return on the goods.</a:t>
            </a:r>
          </a:p>
        </p:txBody>
      </p:sp>
    </p:spTree>
    <p:extLst>
      <p:ext uri="{BB962C8B-B14F-4D97-AF65-F5344CB8AC3E}">
        <p14:creationId xmlns:p14="http://schemas.microsoft.com/office/powerpoint/2010/main" val="710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66522" y="332656"/>
            <a:ext cx="10055781" cy="1224135"/>
          </a:xfrm>
        </p:spPr>
        <p:txBody>
          <a:bodyPr>
            <a:normAutofit fontScale="90000"/>
          </a:bodyPr>
          <a:lstStyle/>
          <a:p>
            <a:pPr algn="ctr"/>
            <a:r>
              <a:rPr lang="en-AU" sz="4400" b="1" dirty="0">
                <a:solidFill>
                  <a:srgbClr val="002060"/>
                </a:solidFill>
              </a:rPr>
              <a:t>Legal Aspects and the Basics of Financial Administration</a:t>
            </a:r>
            <a:endParaRPr lang="en-US" sz="4400" b="1" dirty="0">
              <a:solidFill>
                <a:srgbClr val="002060"/>
              </a:solidFill>
            </a:endParaRPr>
          </a:p>
        </p:txBody>
      </p:sp>
      <p:pic>
        <p:nvPicPr>
          <p:cNvPr id="4" name="Picture 1" descr="logo_20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34628" y="115369"/>
            <a:ext cx="976800" cy="112173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88877" y="6445160"/>
            <a:ext cx="11150151" cy="307777"/>
          </a:xfrm>
          <a:prstGeom prst="rect">
            <a:avLst/>
          </a:prstGeom>
          <a:noFill/>
        </p:spPr>
        <p:txBody>
          <a:bodyPr wrap="square" rtlCol="0">
            <a:spAutoFit/>
          </a:bodyPr>
          <a:lstStyle/>
          <a:p>
            <a:pPr algn="ctr"/>
            <a:r>
              <a:rPr lang="en-US" sz="1400" b="1" dirty="0"/>
              <a:t>Australian Province of the Society of Jesus</a:t>
            </a:r>
            <a:endParaRPr lang="en-AU" sz="1400" b="1" dirty="0"/>
          </a:p>
        </p:txBody>
      </p:sp>
      <p:sp>
        <p:nvSpPr>
          <p:cNvPr id="6" name="Flowchart: Connector 5"/>
          <p:cNvSpPr/>
          <p:nvPr/>
        </p:nvSpPr>
        <p:spPr>
          <a:xfrm>
            <a:off x="283390" y="6451962"/>
            <a:ext cx="554438" cy="406038"/>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dirty="0">
                <a:solidFill>
                  <a:schemeClr val="tx1"/>
                </a:solidFill>
                <a:latin typeface="Arial" panose="020B0604020202020204" pitchFamily="34" charset="0"/>
                <a:cs typeface="Arial" panose="020B0604020202020204" pitchFamily="34" charset="0"/>
              </a:rPr>
              <a:t>17</a:t>
            </a:r>
          </a:p>
        </p:txBody>
      </p:sp>
      <p:pic>
        <p:nvPicPr>
          <p:cNvPr id="7" name="Picture 6"/>
          <p:cNvPicPr>
            <a:picLocks noChangeAspect="1"/>
          </p:cNvPicPr>
          <p:nvPr/>
        </p:nvPicPr>
        <p:blipFill>
          <a:blip r:embed="rId3"/>
          <a:stretch>
            <a:fillRect/>
          </a:stretch>
        </p:blipFill>
        <p:spPr>
          <a:xfrm rot="21391782">
            <a:off x="587207" y="179603"/>
            <a:ext cx="1043185" cy="1267696"/>
          </a:xfrm>
          <a:prstGeom prst="rect">
            <a:avLst/>
          </a:prstGeom>
          <a:ln>
            <a:noFill/>
          </a:ln>
          <a:effectLst>
            <a:softEdge rad="112500"/>
          </a:effectLst>
        </p:spPr>
      </p:pic>
      <p:sp>
        <p:nvSpPr>
          <p:cNvPr id="8" name="Rectangle 13"/>
          <p:cNvSpPr>
            <a:spLocks noChangeArrowheads="1"/>
          </p:cNvSpPr>
          <p:nvPr/>
        </p:nvSpPr>
        <p:spPr bwMode="auto">
          <a:xfrm>
            <a:off x="488877" y="1630397"/>
            <a:ext cx="11366175"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en-AU" altLang="en-US" sz="2400" b="1" dirty="0"/>
              <a:t>The establishment limit (Cifra-Limite) -  </a:t>
            </a:r>
            <a:r>
              <a:rPr lang="en-US" sz="2400" dirty="0"/>
              <a:t>[IAG – 41] As determined by the Holy See, the General has a maximum limit on the value of goods he can allow to be alienated.  This limit has come to be, for practical reasons, the limit established by the Episcopal Conference in each country</a:t>
            </a:r>
          </a:p>
          <a:p>
            <a:pPr defTabSz="914400" eaLnBrk="0" fontAlgn="base" hangingPunct="0">
              <a:spcBef>
                <a:spcPct val="0"/>
              </a:spcBef>
              <a:spcAft>
                <a:spcPct val="0"/>
              </a:spcAft>
            </a:pPr>
            <a:endParaRPr lang="en-AU" sz="2400" dirty="0"/>
          </a:p>
          <a:p>
            <a:pPr lvl="0" defTabSz="914400" eaLnBrk="0" fontAlgn="base" hangingPunct="0">
              <a:spcBef>
                <a:spcPct val="0"/>
              </a:spcBef>
              <a:spcAft>
                <a:spcPct val="0"/>
              </a:spcAft>
            </a:pPr>
            <a:r>
              <a:rPr lang="en-AU" altLang="en-US" sz="2400" b="1" dirty="0"/>
              <a:t>Permissions Alienations</a:t>
            </a:r>
            <a:endParaRPr lang="en-AU" sz="2400" dirty="0"/>
          </a:p>
          <a:p>
            <a:pPr marL="521120" lvl="1" indent="-228600">
              <a:buFont typeface="Arial" panose="020B0604020202020204" pitchFamily="34" charset="0"/>
              <a:buChar char="•"/>
            </a:pPr>
            <a:r>
              <a:rPr lang="en-US" sz="2400" dirty="0"/>
              <a:t> [IAG - 42.1] Alienations in the </a:t>
            </a:r>
            <a:r>
              <a:rPr lang="en-US" sz="2400" b="1" dirty="0"/>
              <a:t>strict sense</a:t>
            </a:r>
            <a:r>
              <a:rPr lang="en-US" sz="2400" dirty="0"/>
              <a:t>, that is, transfer of ownership over something (as in a sale or donation).</a:t>
            </a:r>
            <a:endParaRPr lang="en-AU" sz="2400" dirty="0"/>
          </a:p>
          <a:p>
            <a:pPr marL="521120" lvl="1" indent="-228600">
              <a:buFont typeface="Arial" panose="020B0604020202020204" pitchFamily="34" charset="0"/>
              <a:buChar char="•"/>
            </a:pPr>
            <a:r>
              <a:rPr lang="en-US" sz="2400" dirty="0"/>
              <a:t> [IAG - 42.2] Alienations in the </a:t>
            </a:r>
            <a:r>
              <a:rPr lang="en-US" sz="2400" b="1" dirty="0"/>
              <a:t>broad sense</a:t>
            </a:r>
            <a:r>
              <a:rPr lang="en-US" sz="2400" dirty="0"/>
              <a:t>, that is, anything that can cause harm to the goods of a juridic person, (such as: the requirements of a mortgage, of an easement, of the right to real use of the property, contraction of a debt, assignment of a lease or lease-back, a loan or assignment of the use of the property, etc.).</a:t>
            </a:r>
          </a:p>
        </p:txBody>
      </p:sp>
    </p:spTree>
    <p:extLst>
      <p:ext uri="{BB962C8B-B14F-4D97-AF65-F5344CB8AC3E}">
        <p14:creationId xmlns:p14="http://schemas.microsoft.com/office/powerpoint/2010/main" val="276102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rot="20963128">
            <a:off x="10501124" y="216088"/>
            <a:ext cx="1010249" cy="1346463"/>
          </a:xfrm>
          <a:prstGeom prst="rect">
            <a:avLst/>
          </a:prstGeom>
        </p:spPr>
      </p:pic>
      <p:sp>
        <p:nvSpPr>
          <p:cNvPr id="2" name="Title 1"/>
          <p:cNvSpPr>
            <a:spLocks noGrp="1"/>
          </p:cNvSpPr>
          <p:nvPr>
            <p:ph type="ctrTitle"/>
          </p:nvPr>
        </p:nvSpPr>
        <p:spPr>
          <a:xfrm>
            <a:off x="2602024" y="6219"/>
            <a:ext cx="6984776" cy="1862336"/>
          </a:xfrm>
        </p:spPr>
        <p:txBody>
          <a:bodyPr>
            <a:normAutofit/>
          </a:bodyPr>
          <a:lstStyle/>
          <a:p>
            <a:pPr algn="ctr"/>
            <a:r>
              <a:rPr lang="en-US" sz="4400" b="1" dirty="0">
                <a:solidFill>
                  <a:srgbClr val="002060"/>
                </a:solidFill>
                <a:ea typeface="+mn-ea"/>
                <a:cs typeface="Arial" panose="020B0604020202020204" pitchFamily="34" charset="0"/>
              </a:rPr>
              <a:t>Australian Province of the Society of Jesus</a:t>
            </a:r>
          </a:p>
        </p:txBody>
      </p:sp>
      <p:sp>
        <p:nvSpPr>
          <p:cNvPr id="3" name="Subtitle 2"/>
          <p:cNvSpPr>
            <a:spLocks noGrp="1"/>
          </p:cNvSpPr>
          <p:nvPr>
            <p:ph type="subTitle" idx="1"/>
          </p:nvPr>
        </p:nvSpPr>
        <p:spPr>
          <a:xfrm>
            <a:off x="1031786" y="5068367"/>
            <a:ext cx="10055781" cy="1143000"/>
          </a:xfrm>
        </p:spPr>
        <p:txBody>
          <a:bodyPr>
            <a:normAutofit/>
          </a:bodyPr>
          <a:lstStyle/>
          <a:p>
            <a:pPr algn="ctr">
              <a:spcAft>
                <a:spcPts val="1200"/>
              </a:spcAft>
            </a:pPr>
            <a:r>
              <a:rPr lang="en-AU" altLang="en-US" sz="2400" dirty="0"/>
              <a:t>27 October 2017</a:t>
            </a:r>
            <a:endParaRPr lang="en-US" dirty="0"/>
          </a:p>
        </p:txBody>
      </p:sp>
      <p:pic>
        <p:nvPicPr>
          <p:cNvPr id="4" name="Picture 1" descr="logo_20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756" y="23151"/>
            <a:ext cx="1322961" cy="16209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269876" y="2564904"/>
            <a:ext cx="9577064" cy="1200329"/>
          </a:xfrm>
          <a:prstGeom prst="rect">
            <a:avLst/>
          </a:prstGeom>
        </p:spPr>
        <p:txBody>
          <a:bodyPr wrap="square">
            <a:spAutoFit/>
          </a:bodyPr>
          <a:lstStyle/>
          <a:p>
            <a:pPr algn="ctr"/>
            <a:r>
              <a:rPr lang="en-AU" sz="3600" b="1" dirty="0">
                <a:solidFill>
                  <a:srgbClr val="002060"/>
                </a:solidFill>
                <a:latin typeface="+mj-lt"/>
                <a:cs typeface="Arial" panose="020B0604020202020204" pitchFamily="34" charset="0"/>
              </a:rPr>
              <a:t>Goods of the Society of Jesus</a:t>
            </a:r>
          </a:p>
          <a:p>
            <a:pPr algn="ctr"/>
            <a:r>
              <a:rPr lang="en-AU" sz="3600" b="1" dirty="0">
                <a:solidFill>
                  <a:srgbClr val="002060"/>
                </a:solidFill>
                <a:latin typeface="+mj-lt"/>
                <a:cs typeface="Arial" panose="020B0604020202020204" pitchFamily="34" charset="0"/>
              </a:rPr>
              <a:t>“Economic Structure of the Province”</a:t>
            </a:r>
          </a:p>
        </p:txBody>
      </p:sp>
    </p:spTree>
    <p:extLst>
      <p:ext uri="{BB962C8B-B14F-4D97-AF65-F5344CB8AC3E}">
        <p14:creationId xmlns:p14="http://schemas.microsoft.com/office/powerpoint/2010/main" val="1583518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57908" y="283794"/>
            <a:ext cx="9289032" cy="1224135"/>
          </a:xfrm>
        </p:spPr>
        <p:txBody>
          <a:bodyPr>
            <a:normAutofit fontScale="90000"/>
          </a:bodyPr>
          <a:lstStyle/>
          <a:p>
            <a:pPr algn="ctr"/>
            <a:r>
              <a:rPr lang="en-AU" sz="4400" b="1" dirty="0">
                <a:solidFill>
                  <a:srgbClr val="002060"/>
                </a:solidFill>
                <a:cs typeface="Arial" panose="020B0604020202020204" pitchFamily="34" charset="0"/>
              </a:rPr>
              <a:t>Goods of the Society of Jesus</a:t>
            </a:r>
            <a:br>
              <a:rPr lang="en-AU" sz="4400" b="1" dirty="0">
                <a:solidFill>
                  <a:srgbClr val="002060"/>
                </a:solidFill>
                <a:cs typeface="Arial" panose="020B0604020202020204" pitchFamily="34" charset="0"/>
              </a:rPr>
            </a:br>
            <a:r>
              <a:rPr lang="en-AU" sz="4400" b="1" dirty="0">
                <a:solidFill>
                  <a:srgbClr val="002060"/>
                </a:solidFill>
                <a:cs typeface="Arial" panose="020B0604020202020204" pitchFamily="34" charset="0"/>
              </a:rPr>
              <a:t>“Economic Structure of the Province”</a:t>
            </a:r>
            <a:endParaRPr lang="en-US" sz="4400" b="1" dirty="0">
              <a:solidFill>
                <a:srgbClr val="002060"/>
              </a:solidFill>
            </a:endParaRPr>
          </a:p>
        </p:txBody>
      </p:sp>
      <p:pic>
        <p:nvPicPr>
          <p:cNvPr id="4" name="Picture 1" descr="logo_20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34628" y="115369"/>
            <a:ext cx="976800" cy="112173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88877" y="6445160"/>
            <a:ext cx="11150151" cy="307777"/>
          </a:xfrm>
          <a:prstGeom prst="rect">
            <a:avLst/>
          </a:prstGeom>
          <a:noFill/>
        </p:spPr>
        <p:txBody>
          <a:bodyPr wrap="square" rtlCol="0">
            <a:spAutoFit/>
          </a:bodyPr>
          <a:lstStyle/>
          <a:p>
            <a:pPr algn="ctr"/>
            <a:r>
              <a:rPr lang="en-US" sz="1400" b="1" dirty="0"/>
              <a:t>Australian Province of the Society of Jesus</a:t>
            </a:r>
            <a:endParaRPr lang="en-AU" sz="1400" b="1" dirty="0"/>
          </a:p>
        </p:txBody>
      </p:sp>
      <p:sp>
        <p:nvSpPr>
          <p:cNvPr id="6" name="Flowchart: Connector 5"/>
          <p:cNvSpPr/>
          <p:nvPr/>
        </p:nvSpPr>
        <p:spPr>
          <a:xfrm>
            <a:off x="283390" y="6451962"/>
            <a:ext cx="482430" cy="406038"/>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dirty="0">
                <a:solidFill>
                  <a:schemeClr val="tx1"/>
                </a:solidFill>
                <a:latin typeface="Arial" panose="020B0604020202020204" pitchFamily="34" charset="0"/>
                <a:cs typeface="Arial" panose="020B0604020202020204" pitchFamily="34" charset="0"/>
              </a:rPr>
              <a:t>19</a:t>
            </a:r>
          </a:p>
        </p:txBody>
      </p:sp>
      <p:pic>
        <p:nvPicPr>
          <p:cNvPr id="7" name="Picture 6"/>
          <p:cNvPicPr>
            <a:picLocks noChangeAspect="1"/>
          </p:cNvPicPr>
          <p:nvPr/>
        </p:nvPicPr>
        <p:blipFill>
          <a:blip r:embed="rId3"/>
          <a:stretch>
            <a:fillRect/>
          </a:stretch>
        </p:blipFill>
        <p:spPr>
          <a:xfrm rot="21391782">
            <a:off x="587207" y="179603"/>
            <a:ext cx="1043185" cy="1267696"/>
          </a:xfrm>
          <a:prstGeom prst="rect">
            <a:avLst/>
          </a:prstGeom>
          <a:ln>
            <a:noFill/>
          </a:ln>
          <a:effectLst>
            <a:softEdge rad="112500"/>
          </a:effectLst>
        </p:spPr>
      </p:pic>
      <p:sp>
        <p:nvSpPr>
          <p:cNvPr id="2" name="Rectangle 1"/>
          <p:cNvSpPr/>
          <p:nvPr/>
        </p:nvSpPr>
        <p:spPr>
          <a:xfrm>
            <a:off x="1170866" y="1916832"/>
            <a:ext cx="9937104" cy="5324535"/>
          </a:xfrm>
          <a:prstGeom prst="rect">
            <a:avLst/>
          </a:prstGeom>
        </p:spPr>
        <p:txBody>
          <a:bodyPr wrap="square">
            <a:spAutoFit/>
          </a:bodyPr>
          <a:lstStyle/>
          <a:p>
            <a:pPr>
              <a:spcAft>
                <a:spcPts val="1200"/>
              </a:spcAft>
            </a:pPr>
            <a:r>
              <a:rPr lang="en-US" sz="3200" dirty="0"/>
              <a:t>Four basic funds and one general purpose fund of the Province (Arcae) :</a:t>
            </a:r>
          </a:p>
          <a:p>
            <a:pPr marL="754483" lvl="1" indent="-461963">
              <a:spcAft>
                <a:spcPts val="1200"/>
              </a:spcAft>
              <a:buFont typeface="Wingdings" panose="05000000000000000000" pitchFamily="2" charset="2"/>
              <a:buChar char="q"/>
            </a:pPr>
            <a:r>
              <a:rPr lang="en-US" sz="3200" dirty="0"/>
              <a:t>The </a:t>
            </a:r>
            <a:r>
              <a:rPr lang="en-US" sz="3200" b="1" dirty="0"/>
              <a:t>Formation</a:t>
            </a:r>
            <a:r>
              <a:rPr lang="en-US" sz="3200" dirty="0"/>
              <a:t> Fund or Arca Seminarii;</a:t>
            </a:r>
            <a:endParaRPr lang="en-AU" sz="3200" dirty="0"/>
          </a:p>
          <a:p>
            <a:pPr marL="754483" lvl="1" indent="-461963">
              <a:spcAft>
                <a:spcPts val="1200"/>
              </a:spcAft>
              <a:buFont typeface="Wingdings" panose="05000000000000000000" pitchFamily="2" charset="2"/>
              <a:buChar char="q"/>
            </a:pPr>
            <a:r>
              <a:rPr lang="en-US" sz="3200" dirty="0"/>
              <a:t>The </a:t>
            </a:r>
            <a:r>
              <a:rPr lang="en-US" sz="3200" b="1" dirty="0"/>
              <a:t>Aged/Infirm </a:t>
            </a:r>
            <a:r>
              <a:rPr lang="en-US" sz="3200" dirty="0"/>
              <a:t>Fund or Arca Praevisionis;</a:t>
            </a:r>
            <a:endParaRPr lang="en-AU" sz="3200" dirty="0"/>
          </a:p>
          <a:p>
            <a:pPr marL="754483" lvl="1" indent="-461963">
              <a:spcAft>
                <a:spcPts val="1200"/>
              </a:spcAft>
              <a:buFont typeface="Wingdings" panose="05000000000000000000" pitchFamily="2" charset="2"/>
              <a:buChar char="q"/>
            </a:pPr>
            <a:r>
              <a:rPr lang="en-US" sz="3200" dirty="0"/>
              <a:t>The </a:t>
            </a:r>
            <a:r>
              <a:rPr lang="en-US" sz="3200" b="1" dirty="0"/>
              <a:t>Apostolic</a:t>
            </a:r>
            <a:r>
              <a:rPr lang="en-US" sz="3200" dirty="0"/>
              <a:t> Fund or Arca Opera Apostolicorum;</a:t>
            </a:r>
            <a:endParaRPr lang="en-AU" sz="3200" dirty="0"/>
          </a:p>
          <a:p>
            <a:pPr marL="754483" lvl="1" indent="-461963">
              <a:spcAft>
                <a:spcPts val="1200"/>
              </a:spcAft>
              <a:buFont typeface="Wingdings" panose="05000000000000000000" pitchFamily="2" charset="2"/>
              <a:buChar char="q"/>
            </a:pPr>
            <a:r>
              <a:rPr lang="en-US" sz="3200" dirty="0"/>
              <a:t>The </a:t>
            </a:r>
            <a:r>
              <a:rPr lang="en-US" sz="3200" b="1" dirty="0"/>
              <a:t>Foundations</a:t>
            </a:r>
            <a:r>
              <a:rPr lang="en-US" sz="3200" dirty="0"/>
              <a:t> Fund or Arca Fundationum.</a:t>
            </a:r>
            <a:endParaRPr lang="en-AU" sz="3200" dirty="0"/>
          </a:p>
          <a:p>
            <a:pPr marL="754483" lvl="1" indent="-461963">
              <a:spcAft>
                <a:spcPts val="1200"/>
              </a:spcAft>
              <a:buFont typeface="Wingdings" panose="05000000000000000000" pitchFamily="2" charset="2"/>
              <a:buChar char="q"/>
            </a:pPr>
            <a:r>
              <a:rPr lang="en-AU" sz="3200" dirty="0"/>
              <a:t>Common Fund (Operational Costs of the Province)</a:t>
            </a:r>
          </a:p>
          <a:p>
            <a:pPr lvl="0" defTabSz="914400" eaLnBrk="0" fontAlgn="base" hangingPunct="0">
              <a:spcBef>
                <a:spcPct val="0"/>
              </a:spcBef>
              <a:spcAft>
                <a:spcPct val="0"/>
              </a:spcAft>
            </a:pPr>
            <a:endParaRPr lang="en-AU" altLang="en-US" sz="3200" dirty="0">
              <a:solidFill>
                <a:schemeClr val="tx1">
                  <a:lumMod val="75000"/>
                  <a:lumOff val="25000"/>
                </a:schemeClr>
              </a:solidFill>
            </a:endParaRPr>
          </a:p>
          <a:p>
            <a:pPr lvl="0" defTabSz="914400" eaLnBrk="0" fontAlgn="base" hangingPunct="0">
              <a:spcBef>
                <a:spcPct val="0"/>
              </a:spcBef>
              <a:spcAft>
                <a:spcPct val="0"/>
              </a:spcAft>
            </a:pPr>
            <a:endParaRPr lang="en-AU" altLang="en-US" sz="2400" dirty="0">
              <a:solidFill>
                <a:schemeClr val="tx1">
                  <a:lumMod val="75000"/>
                  <a:lumOff val="25000"/>
                </a:schemeClr>
              </a:solidFill>
            </a:endParaRPr>
          </a:p>
        </p:txBody>
      </p:sp>
    </p:spTree>
    <p:extLst>
      <p:ext uri="{BB962C8B-B14F-4D97-AF65-F5344CB8AC3E}">
        <p14:creationId xmlns:p14="http://schemas.microsoft.com/office/powerpoint/2010/main" val="326135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66522" y="332657"/>
            <a:ext cx="10055781" cy="792088"/>
          </a:xfrm>
        </p:spPr>
        <p:txBody>
          <a:bodyPr>
            <a:normAutofit/>
          </a:bodyPr>
          <a:lstStyle/>
          <a:p>
            <a:pPr algn="ctr"/>
            <a:r>
              <a:rPr lang="en-US" sz="4400" b="1" dirty="0">
                <a:solidFill>
                  <a:srgbClr val="002060"/>
                </a:solidFill>
              </a:rPr>
              <a:t>Two Main Components </a:t>
            </a:r>
          </a:p>
        </p:txBody>
      </p:sp>
      <p:sp>
        <p:nvSpPr>
          <p:cNvPr id="14" name="Content Placeholder 13"/>
          <p:cNvSpPr>
            <a:spLocks noGrp="1"/>
          </p:cNvSpPr>
          <p:nvPr>
            <p:ph idx="1"/>
          </p:nvPr>
        </p:nvSpPr>
        <p:spPr>
          <a:xfrm>
            <a:off x="1066521" y="1766195"/>
            <a:ext cx="10716523" cy="4262228"/>
          </a:xfrm>
          <a:solidFill>
            <a:schemeClr val="bg1"/>
          </a:solidFill>
        </p:spPr>
        <p:txBody>
          <a:bodyPr>
            <a:normAutofit/>
          </a:bodyPr>
          <a:lstStyle/>
          <a:p>
            <a:pPr marL="574675" indent="-574675">
              <a:lnSpc>
                <a:spcPct val="150000"/>
              </a:lnSpc>
              <a:buFont typeface="Wingdings" panose="05000000000000000000" pitchFamily="2" charset="2"/>
              <a:buChar char="q"/>
            </a:pPr>
            <a:r>
              <a:rPr lang="en-AU" sz="3200" b="1" cap="all" spc="200" dirty="0">
                <a:solidFill>
                  <a:schemeClr val="tx2"/>
                </a:solidFill>
                <a:latin typeface="+mj-lt"/>
              </a:rPr>
              <a:t>Spiritual foundations - Statues on Religious Poverty in the Society of Jesus</a:t>
            </a:r>
          </a:p>
          <a:p>
            <a:pPr marL="574675" indent="-574675">
              <a:lnSpc>
                <a:spcPct val="150000"/>
              </a:lnSpc>
              <a:buFont typeface="Wingdings" panose="05000000000000000000" pitchFamily="2" charset="2"/>
              <a:buChar char="q"/>
            </a:pPr>
            <a:r>
              <a:rPr lang="en-AU" sz="3200" b="1" cap="all" spc="200" dirty="0">
                <a:solidFill>
                  <a:schemeClr val="tx2"/>
                </a:solidFill>
                <a:latin typeface="+mj-lt"/>
              </a:rPr>
              <a:t>Instructions on the Administration oF Goods</a:t>
            </a:r>
          </a:p>
          <a:p>
            <a:pPr marL="457200" indent="-457200">
              <a:lnSpc>
                <a:spcPct val="150000"/>
              </a:lnSpc>
              <a:buFont typeface="+mj-lt"/>
              <a:buAutoNum type="arabicPeriod"/>
            </a:pPr>
            <a:endParaRPr lang="en-US" sz="3200" b="1" cap="all" spc="200" dirty="0">
              <a:solidFill>
                <a:schemeClr val="tx2"/>
              </a:solidFill>
              <a:latin typeface="+mj-lt"/>
            </a:endParaRPr>
          </a:p>
          <a:p>
            <a:pPr marL="457200" indent="-457200">
              <a:lnSpc>
                <a:spcPct val="150000"/>
              </a:lnSpc>
              <a:buFont typeface="+mj-lt"/>
              <a:buAutoNum type="arabicPeriod"/>
            </a:pPr>
            <a:endParaRPr lang="en-US" sz="3200" b="1" cap="all" spc="200" dirty="0">
              <a:solidFill>
                <a:schemeClr val="tx2"/>
              </a:solidFill>
              <a:latin typeface="+mj-lt"/>
            </a:endParaRPr>
          </a:p>
        </p:txBody>
      </p:sp>
      <p:pic>
        <p:nvPicPr>
          <p:cNvPr id="4" name="Picture 1" descr="logo_20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34628" y="115369"/>
            <a:ext cx="976800" cy="112173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88877" y="6445160"/>
            <a:ext cx="11150151" cy="307777"/>
          </a:xfrm>
          <a:prstGeom prst="rect">
            <a:avLst/>
          </a:prstGeom>
          <a:noFill/>
        </p:spPr>
        <p:txBody>
          <a:bodyPr wrap="square" rtlCol="0">
            <a:spAutoFit/>
          </a:bodyPr>
          <a:lstStyle/>
          <a:p>
            <a:pPr algn="ctr"/>
            <a:r>
              <a:rPr lang="en-US" sz="1400" b="1" dirty="0"/>
              <a:t>Australian Province of the Society of Jesus</a:t>
            </a:r>
            <a:endParaRPr lang="en-AU" sz="1400" b="1" dirty="0"/>
          </a:p>
        </p:txBody>
      </p:sp>
      <p:sp>
        <p:nvSpPr>
          <p:cNvPr id="6" name="Flowchart: Connector 5"/>
          <p:cNvSpPr/>
          <p:nvPr/>
        </p:nvSpPr>
        <p:spPr>
          <a:xfrm>
            <a:off x="283390" y="6451962"/>
            <a:ext cx="354397" cy="361414"/>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dirty="0">
                <a:solidFill>
                  <a:schemeClr val="tx1"/>
                </a:solidFill>
                <a:latin typeface="Arial" panose="020B0604020202020204" pitchFamily="34" charset="0"/>
                <a:cs typeface="Arial" panose="020B0604020202020204" pitchFamily="34" charset="0"/>
              </a:rPr>
              <a:t>2</a:t>
            </a:r>
          </a:p>
        </p:txBody>
      </p:sp>
      <p:pic>
        <p:nvPicPr>
          <p:cNvPr id="8" name="Picture 7"/>
          <p:cNvPicPr>
            <a:picLocks noChangeAspect="1"/>
          </p:cNvPicPr>
          <p:nvPr/>
        </p:nvPicPr>
        <p:blipFill>
          <a:blip r:embed="rId3"/>
          <a:stretch>
            <a:fillRect/>
          </a:stretch>
        </p:blipFill>
        <p:spPr>
          <a:xfrm rot="21391782">
            <a:off x="587207" y="179603"/>
            <a:ext cx="1043185" cy="1267696"/>
          </a:xfrm>
          <a:prstGeom prst="rect">
            <a:avLst/>
          </a:prstGeom>
          <a:ln>
            <a:noFill/>
          </a:ln>
          <a:effectLst>
            <a:softEdge rad="112500"/>
          </a:effectLst>
        </p:spPr>
      </p:pic>
    </p:spTree>
    <p:extLst>
      <p:ext uri="{BB962C8B-B14F-4D97-AF65-F5344CB8AC3E}">
        <p14:creationId xmlns:p14="http://schemas.microsoft.com/office/powerpoint/2010/main" val="106179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57908" y="283794"/>
            <a:ext cx="9289032" cy="1224135"/>
          </a:xfrm>
        </p:spPr>
        <p:txBody>
          <a:bodyPr>
            <a:normAutofit fontScale="90000"/>
          </a:bodyPr>
          <a:lstStyle/>
          <a:p>
            <a:pPr algn="ctr"/>
            <a:r>
              <a:rPr lang="en-AU" sz="4400" b="1" dirty="0">
                <a:solidFill>
                  <a:srgbClr val="002060"/>
                </a:solidFill>
                <a:cs typeface="Arial" panose="020B0604020202020204" pitchFamily="34" charset="0"/>
              </a:rPr>
              <a:t>Goods of the Society of Jesus</a:t>
            </a:r>
            <a:br>
              <a:rPr lang="en-AU" sz="4400" b="1" dirty="0">
                <a:solidFill>
                  <a:srgbClr val="002060"/>
                </a:solidFill>
                <a:cs typeface="Arial" panose="020B0604020202020204" pitchFamily="34" charset="0"/>
              </a:rPr>
            </a:br>
            <a:r>
              <a:rPr lang="en-AU" sz="4400" b="1" dirty="0">
                <a:solidFill>
                  <a:srgbClr val="002060"/>
                </a:solidFill>
                <a:cs typeface="Arial" panose="020B0604020202020204" pitchFamily="34" charset="0"/>
              </a:rPr>
              <a:t>“Economic Structure of the Province”</a:t>
            </a:r>
            <a:endParaRPr lang="en-US" sz="4400" b="1" dirty="0">
              <a:solidFill>
                <a:srgbClr val="002060"/>
              </a:solidFill>
            </a:endParaRPr>
          </a:p>
        </p:txBody>
      </p:sp>
      <p:pic>
        <p:nvPicPr>
          <p:cNvPr id="4" name="Picture 1" descr="logo_20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34628" y="115369"/>
            <a:ext cx="976800" cy="112173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88877" y="6445160"/>
            <a:ext cx="11150151" cy="307777"/>
          </a:xfrm>
          <a:prstGeom prst="rect">
            <a:avLst/>
          </a:prstGeom>
          <a:noFill/>
        </p:spPr>
        <p:txBody>
          <a:bodyPr wrap="square" rtlCol="0">
            <a:spAutoFit/>
          </a:bodyPr>
          <a:lstStyle/>
          <a:p>
            <a:pPr algn="ctr"/>
            <a:r>
              <a:rPr lang="en-US" sz="1400" b="1" dirty="0"/>
              <a:t>Australian Province of the Society of Jesus</a:t>
            </a:r>
            <a:endParaRPr lang="en-AU" sz="1400" b="1" dirty="0"/>
          </a:p>
        </p:txBody>
      </p:sp>
      <p:sp>
        <p:nvSpPr>
          <p:cNvPr id="6" name="Flowchart: Connector 5"/>
          <p:cNvSpPr/>
          <p:nvPr/>
        </p:nvSpPr>
        <p:spPr>
          <a:xfrm>
            <a:off x="283390" y="6451962"/>
            <a:ext cx="482430" cy="406038"/>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dirty="0">
                <a:solidFill>
                  <a:schemeClr val="tx1"/>
                </a:solidFill>
                <a:latin typeface="Arial" panose="020B0604020202020204" pitchFamily="34" charset="0"/>
                <a:cs typeface="Arial" panose="020B0604020202020204" pitchFamily="34" charset="0"/>
              </a:rPr>
              <a:t>20</a:t>
            </a:r>
          </a:p>
        </p:txBody>
      </p:sp>
      <p:pic>
        <p:nvPicPr>
          <p:cNvPr id="7" name="Picture 6"/>
          <p:cNvPicPr>
            <a:picLocks noChangeAspect="1"/>
          </p:cNvPicPr>
          <p:nvPr/>
        </p:nvPicPr>
        <p:blipFill>
          <a:blip r:embed="rId3"/>
          <a:stretch>
            <a:fillRect/>
          </a:stretch>
        </p:blipFill>
        <p:spPr>
          <a:xfrm rot="21391782">
            <a:off x="587207" y="179603"/>
            <a:ext cx="1043185" cy="1267696"/>
          </a:xfrm>
          <a:prstGeom prst="rect">
            <a:avLst/>
          </a:prstGeom>
          <a:ln>
            <a:noFill/>
          </a:ln>
          <a:effectLst>
            <a:softEdge rad="112500"/>
          </a:effectLst>
        </p:spPr>
      </p:pic>
      <p:sp>
        <p:nvSpPr>
          <p:cNvPr id="2" name="Rectangle 1"/>
          <p:cNvSpPr/>
          <p:nvPr/>
        </p:nvSpPr>
        <p:spPr>
          <a:xfrm>
            <a:off x="1170866" y="1916832"/>
            <a:ext cx="9937104" cy="5509200"/>
          </a:xfrm>
          <a:prstGeom prst="rect">
            <a:avLst/>
          </a:prstGeom>
        </p:spPr>
        <p:txBody>
          <a:bodyPr wrap="square">
            <a:spAutoFit/>
          </a:bodyPr>
          <a:lstStyle/>
          <a:p>
            <a:pPr marL="457200" indent="-457200">
              <a:spcAft>
                <a:spcPts val="1200"/>
              </a:spcAft>
              <a:buFont typeface="Arial" panose="020B0604020202020204" pitchFamily="34" charset="0"/>
              <a:buChar char="•"/>
            </a:pPr>
            <a:r>
              <a:rPr lang="en-AU" sz="3200" dirty="0"/>
              <a:t>All Goods of the Society must be assigned to one of the four basic Funds or Arcae</a:t>
            </a:r>
          </a:p>
          <a:p>
            <a:pPr marL="457200" indent="-457200">
              <a:spcAft>
                <a:spcPts val="1200"/>
              </a:spcAft>
              <a:buFont typeface="Arial" panose="020B0604020202020204" pitchFamily="34" charset="0"/>
              <a:buChar char="•"/>
            </a:pPr>
            <a:r>
              <a:rPr lang="en-AU" sz="3200" dirty="0"/>
              <a:t>Only Fr General can transfer goods from one Fund to another</a:t>
            </a:r>
          </a:p>
          <a:p>
            <a:pPr marL="457200" indent="-457200">
              <a:spcAft>
                <a:spcPts val="1200"/>
              </a:spcAft>
              <a:buFont typeface="Arial" panose="020B0604020202020204" pitchFamily="34" charset="0"/>
              <a:buChar char="•"/>
            </a:pPr>
            <a:r>
              <a:rPr lang="en-AU" sz="3200" dirty="0"/>
              <a:t>It is the Provincial’s responsibility to safeguard these funds</a:t>
            </a:r>
          </a:p>
          <a:p>
            <a:pPr marL="457200" indent="-457200">
              <a:spcAft>
                <a:spcPts val="1200"/>
              </a:spcAft>
              <a:buFont typeface="Arial" panose="020B0604020202020204" pitchFamily="34" charset="0"/>
              <a:buChar char="•"/>
            </a:pPr>
            <a:r>
              <a:rPr lang="en-AU" sz="3200" dirty="0"/>
              <a:t>Other Funds include Trust Funds held on behalf of other Provinces / or Foundations of the Society</a:t>
            </a:r>
          </a:p>
          <a:p>
            <a:pPr lvl="0" defTabSz="914400" eaLnBrk="0" fontAlgn="base" hangingPunct="0">
              <a:spcBef>
                <a:spcPct val="0"/>
              </a:spcBef>
              <a:spcAft>
                <a:spcPct val="0"/>
              </a:spcAft>
            </a:pPr>
            <a:endParaRPr lang="en-AU" altLang="en-US" sz="3200" dirty="0">
              <a:solidFill>
                <a:schemeClr val="tx1">
                  <a:lumMod val="75000"/>
                  <a:lumOff val="25000"/>
                </a:schemeClr>
              </a:solidFill>
            </a:endParaRPr>
          </a:p>
          <a:p>
            <a:pPr lvl="0" defTabSz="914400" eaLnBrk="0" fontAlgn="base" hangingPunct="0">
              <a:spcBef>
                <a:spcPct val="0"/>
              </a:spcBef>
              <a:spcAft>
                <a:spcPct val="0"/>
              </a:spcAft>
            </a:pPr>
            <a:endParaRPr lang="en-AU" altLang="en-US" sz="2400" dirty="0">
              <a:solidFill>
                <a:schemeClr val="tx1">
                  <a:lumMod val="75000"/>
                  <a:lumOff val="25000"/>
                </a:schemeClr>
              </a:solidFill>
            </a:endParaRPr>
          </a:p>
        </p:txBody>
      </p:sp>
    </p:spTree>
    <p:extLst>
      <p:ext uri="{BB962C8B-B14F-4D97-AF65-F5344CB8AC3E}">
        <p14:creationId xmlns:p14="http://schemas.microsoft.com/office/powerpoint/2010/main" val="1521101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rot="20963128">
            <a:off x="10501124" y="216088"/>
            <a:ext cx="1010249" cy="1346463"/>
          </a:xfrm>
          <a:prstGeom prst="rect">
            <a:avLst/>
          </a:prstGeom>
        </p:spPr>
      </p:pic>
      <p:sp>
        <p:nvSpPr>
          <p:cNvPr id="2" name="Title 1"/>
          <p:cNvSpPr>
            <a:spLocks noGrp="1"/>
          </p:cNvSpPr>
          <p:nvPr>
            <p:ph type="ctrTitle"/>
          </p:nvPr>
        </p:nvSpPr>
        <p:spPr>
          <a:xfrm>
            <a:off x="2602024" y="6219"/>
            <a:ext cx="6984776" cy="1862336"/>
          </a:xfrm>
        </p:spPr>
        <p:txBody>
          <a:bodyPr>
            <a:normAutofit/>
          </a:bodyPr>
          <a:lstStyle/>
          <a:p>
            <a:pPr algn="ctr"/>
            <a:r>
              <a:rPr lang="en-US" sz="4400" b="1" dirty="0">
                <a:solidFill>
                  <a:srgbClr val="002060"/>
                </a:solidFill>
                <a:ea typeface="+mn-ea"/>
                <a:cs typeface="Arial" panose="020B0604020202020204" pitchFamily="34" charset="0"/>
              </a:rPr>
              <a:t>Australian Province of the Society of Jesus</a:t>
            </a:r>
          </a:p>
        </p:txBody>
      </p:sp>
      <p:sp>
        <p:nvSpPr>
          <p:cNvPr id="3" name="Subtitle 2"/>
          <p:cNvSpPr>
            <a:spLocks noGrp="1"/>
          </p:cNvSpPr>
          <p:nvPr>
            <p:ph type="subTitle" idx="1"/>
          </p:nvPr>
        </p:nvSpPr>
        <p:spPr>
          <a:xfrm>
            <a:off x="1031786" y="5068367"/>
            <a:ext cx="10055781" cy="1143000"/>
          </a:xfrm>
        </p:spPr>
        <p:txBody>
          <a:bodyPr>
            <a:normAutofit/>
          </a:bodyPr>
          <a:lstStyle/>
          <a:p>
            <a:pPr algn="ctr">
              <a:spcAft>
                <a:spcPts val="1200"/>
              </a:spcAft>
            </a:pPr>
            <a:r>
              <a:rPr lang="en-AU" altLang="en-US" sz="2400" dirty="0"/>
              <a:t>27 October 2017</a:t>
            </a:r>
            <a:endParaRPr lang="en-US" dirty="0"/>
          </a:p>
        </p:txBody>
      </p:sp>
      <p:pic>
        <p:nvPicPr>
          <p:cNvPr id="4" name="Picture 1" descr="logo_20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756" y="23151"/>
            <a:ext cx="1322961" cy="16209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271144" y="2276872"/>
            <a:ext cx="9577064" cy="646331"/>
          </a:xfrm>
          <a:prstGeom prst="rect">
            <a:avLst/>
          </a:prstGeom>
        </p:spPr>
        <p:txBody>
          <a:bodyPr wrap="square">
            <a:spAutoFit/>
          </a:bodyPr>
          <a:lstStyle/>
          <a:p>
            <a:pPr algn="ctr"/>
            <a:r>
              <a:rPr lang="en-AU" sz="3600" b="1" dirty="0">
                <a:solidFill>
                  <a:srgbClr val="002060"/>
                </a:solidFill>
                <a:latin typeface="+mj-lt"/>
                <a:cs typeface="Arial" panose="020B0604020202020204" pitchFamily="34" charset="0"/>
              </a:rPr>
              <a:t>Roles and Relationships</a:t>
            </a:r>
          </a:p>
        </p:txBody>
      </p:sp>
    </p:spTree>
    <p:extLst>
      <p:ext uri="{BB962C8B-B14F-4D97-AF65-F5344CB8AC3E}">
        <p14:creationId xmlns:p14="http://schemas.microsoft.com/office/powerpoint/2010/main" val="400513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57908" y="332656"/>
            <a:ext cx="9564395" cy="1224135"/>
          </a:xfrm>
        </p:spPr>
        <p:txBody>
          <a:bodyPr>
            <a:normAutofit fontScale="90000"/>
          </a:bodyPr>
          <a:lstStyle/>
          <a:p>
            <a:pPr algn="ctr"/>
            <a:r>
              <a:rPr lang="en-AU" sz="4400" b="1" dirty="0">
                <a:solidFill>
                  <a:srgbClr val="002060"/>
                </a:solidFill>
                <a:cs typeface="Arial" panose="020B0604020202020204" pitchFamily="34" charset="0"/>
              </a:rPr>
              <a:t>Roles and Relationships of the Province</a:t>
            </a:r>
            <a:br>
              <a:rPr lang="en-AU" sz="4400" b="1" dirty="0">
                <a:solidFill>
                  <a:srgbClr val="002060"/>
                </a:solidFill>
                <a:cs typeface="Arial" panose="020B0604020202020204" pitchFamily="34" charset="0"/>
              </a:rPr>
            </a:br>
            <a:r>
              <a:rPr lang="en-AU" sz="4400" b="1" dirty="0">
                <a:solidFill>
                  <a:srgbClr val="002060"/>
                </a:solidFill>
                <a:cs typeface="Arial" panose="020B0604020202020204" pitchFamily="34" charset="0"/>
              </a:rPr>
              <a:t>“T</a:t>
            </a:r>
            <a:r>
              <a:rPr lang="en-AU" sz="4400" b="1" dirty="0">
                <a:solidFill>
                  <a:srgbClr val="002060"/>
                </a:solidFill>
              </a:rPr>
              <a:t>he General”</a:t>
            </a:r>
            <a:endParaRPr lang="en-US" sz="4400" b="1" dirty="0">
              <a:solidFill>
                <a:srgbClr val="002060"/>
              </a:solidFill>
            </a:endParaRPr>
          </a:p>
        </p:txBody>
      </p:sp>
      <p:pic>
        <p:nvPicPr>
          <p:cNvPr id="4" name="Picture 1" descr="logo_20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34628" y="115369"/>
            <a:ext cx="976800" cy="112173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88877" y="6445160"/>
            <a:ext cx="11150151" cy="307777"/>
          </a:xfrm>
          <a:prstGeom prst="rect">
            <a:avLst/>
          </a:prstGeom>
          <a:noFill/>
        </p:spPr>
        <p:txBody>
          <a:bodyPr wrap="square" rtlCol="0">
            <a:spAutoFit/>
          </a:bodyPr>
          <a:lstStyle/>
          <a:p>
            <a:pPr algn="ctr"/>
            <a:r>
              <a:rPr lang="en-US" sz="1400" b="1" dirty="0"/>
              <a:t>Australian Province of the Society of Jesus</a:t>
            </a:r>
            <a:endParaRPr lang="en-AU" sz="1400" b="1" dirty="0"/>
          </a:p>
        </p:txBody>
      </p:sp>
      <p:sp>
        <p:nvSpPr>
          <p:cNvPr id="6" name="Flowchart: Connector 5"/>
          <p:cNvSpPr/>
          <p:nvPr/>
        </p:nvSpPr>
        <p:spPr>
          <a:xfrm>
            <a:off x="283390" y="6451962"/>
            <a:ext cx="482430" cy="368144"/>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dirty="0">
                <a:solidFill>
                  <a:schemeClr val="tx1"/>
                </a:solidFill>
                <a:latin typeface="Arial" panose="020B0604020202020204" pitchFamily="34" charset="0"/>
                <a:cs typeface="Arial" panose="020B0604020202020204" pitchFamily="34" charset="0"/>
              </a:rPr>
              <a:t>22</a:t>
            </a:r>
          </a:p>
        </p:txBody>
      </p:sp>
      <p:pic>
        <p:nvPicPr>
          <p:cNvPr id="7" name="Picture 6"/>
          <p:cNvPicPr>
            <a:picLocks noChangeAspect="1"/>
          </p:cNvPicPr>
          <p:nvPr/>
        </p:nvPicPr>
        <p:blipFill>
          <a:blip r:embed="rId3"/>
          <a:stretch>
            <a:fillRect/>
          </a:stretch>
        </p:blipFill>
        <p:spPr>
          <a:xfrm rot="21391782">
            <a:off x="587207" y="179603"/>
            <a:ext cx="1043185" cy="1267696"/>
          </a:xfrm>
          <a:prstGeom prst="rect">
            <a:avLst/>
          </a:prstGeom>
          <a:ln>
            <a:noFill/>
          </a:ln>
          <a:effectLst>
            <a:softEdge rad="112500"/>
          </a:effectLst>
        </p:spPr>
      </p:pic>
      <p:sp>
        <p:nvSpPr>
          <p:cNvPr id="8" name="Rectangle 13"/>
          <p:cNvSpPr>
            <a:spLocks noChangeArrowheads="1"/>
          </p:cNvSpPr>
          <p:nvPr/>
        </p:nvSpPr>
        <p:spPr bwMode="auto">
          <a:xfrm>
            <a:off x="1108799" y="2069119"/>
            <a:ext cx="10458221" cy="4308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r>
              <a:rPr lang="en-AU" altLang="en-US" sz="4000" dirty="0">
                <a:solidFill>
                  <a:schemeClr val="tx1">
                    <a:lumMod val="75000"/>
                    <a:lumOff val="25000"/>
                  </a:schemeClr>
                </a:solidFill>
              </a:rPr>
              <a:t>The Administration of the Temporal Goods of the Society lies with the “Professed Society”  and these powers are exercised through the General. </a:t>
            </a:r>
          </a:p>
          <a:p>
            <a:pPr marR="0" lvl="0" algn="l" defTabSz="914400" rtl="0" eaLnBrk="0" fontAlgn="base" latinLnBrk="0" hangingPunct="0">
              <a:lnSpc>
                <a:spcPct val="100000"/>
              </a:lnSpc>
              <a:spcBef>
                <a:spcPct val="0"/>
              </a:spcBef>
              <a:spcAft>
                <a:spcPct val="0"/>
              </a:spcAft>
              <a:buClrTx/>
              <a:buSzTx/>
              <a:tabLst/>
            </a:pPr>
            <a:endParaRPr lang="en-AU" altLang="en-US" sz="4000" dirty="0">
              <a:solidFill>
                <a:schemeClr val="tx1">
                  <a:lumMod val="75000"/>
                  <a:lumOff val="25000"/>
                </a:schemeClr>
              </a:solidFill>
            </a:endParaRPr>
          </a:p>
          <a:p>
            <a:pPr marR="0" lvl="0" algn="l" defTabSz="914400" rtl="0" eaLnBrk="0" fontAlgn="base" latinLnBrk="0" hangingPunct="0">
              <a:lnSpc>
                <a:spcPct val="100000"/>
              </a:lnSpc>
              <a:spcBef>
                <a:spcPct val="0"/>
              </a:spcBef>
              <a:spcAft>
                <a:spcPct val="0"/>
              </a:spcAft>
              <a:buClrTx/>
              <a:buSzTx/>
              <a:tabLst/>
            </a:pPr>
            <a:r>
              <a:rPr lang="en-AU" altLang="en-US" sz="4000" dirty="0">
                <a:solidFill>
                  <a:schemeClr val="tx1">
                    <a:lumMod val="75000"/>
                    <a:lumOff val="25000"/>
                  </a:schemeClr>
                </a:solidFill>
              </a:rPr>
              <a:t>The General is responsible for the universal well being of the Society</a:t>
            </a:r>
          </a:p>
          <a:p>
            <a:pPr marR="0" lvl="0" algn="l" defTabSz="914400" rtl="0" eaLnBrk="0" fontAlgn="base" latinLnBrk="0" hangingPunct="0">
              <a:lnSpc>
                <a:spcPct val="100000"/>
              </a:lnSpc>
              <a:spcBef>
                <a:spcPct val="0"/>
              </a:spcBef>
              <a:spcAft>
                <a:spcPct val="0"/>
              </a:spcAft>
              <a:buClrTx/>
              <a:buSzTx/>
              <a:tabLst/>
            </a:pPr>
            <a:endParaRPr lang="en-AU" altLang="en-US" sz="3400" dirty="0">
              <a:solidFill>
                <a:schemeClr val="tx1">
                  <a:lumMod val="75000"/>
                  <a:lumOff val="25000"/>
                </a:schemeClr>
              </a:solidFill>
            </a:endParaRPr>
          </a:p>
        </p:txBody>
      </p:sp>
    </p:spTree>
    <p:extLst>
      <p:ext uri="{BB962C8B-B14F-4D97-AF65-F5344CB8AC3E}">
        <p14:creationId xmlns:p14="http://schemas.microsoft.com/office/powerpoint/2010/main" val="1672620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57908" y="332656"/>
            <a:ext cx="9564395" cy="1368152"/>
          </a:xfrm>
        </p:spPr>
        <p:txBody>
          <a:bodyPr>
            <a:normAutofit fontScale="90000"/>
          </a:bodyPr>
          <a:lstStyle/>
          <a:p>
            <a:pPr algn="ctr"/>
            <a:r>
              <a:rPr lang="en-AU" sz="4400" b="1" dirty="0">
                <a:solidFill>
                  <a:srgbClr val="002060"/>
                </a:solidFill>
              </a:rPr>
              <a:t>Financial Administration at the level of the General</a:t>
            </a:r>
            <a:br>
              <a:rPr lang="en-AU" sz="4400" b="1" dirty="0">
                <a:solidFill>
                  <a:srgbClr val="002060"/>
                </a:solidFill>
              </a:rPr>
            </a:br>
            <a:r>
              <a:rPr lang="en-AU" sz="3600" dirty="0">
                <a:solidFill>
                  <a:srgbClr val="002060"/>
                </a:solidFill>
              </a:rPr>
              <a:t>“Financial Administration Structure”</a:t>
            </a:r>
            <a:endParaRPr lang="en-US" sz="4400" dirty="0">
              <a:solidFill>
                <a:srgbClr val="002060"/>
              </a:solidFill>
            </a:endParaRPr>
          </a:p>
        </p:txBody>
      </p:sp>
      <p:pic>
        <p:nvPicPr>
          <p:cNvPr id="4" name="Picture 1" descr="logo_20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34628" y="115369"/>
            <a:ext cx="976800" cy="112173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88877" y="6445160"/>
            <a:ext cx="11150151" cy="307777"/>
          </a:xfrm>
          <a:prstGeom prst="rect">
            <a:avLst/>
          </a:prstGeom>
          <a:noFill/>
        </p:spPr>
        <p:txBody>
          <a:bodyPr wrap="square" rtlCol="0">
            <a:spAutoFit/>
          </a:bodyPr>
          <a:lstStyle/>
          <a:p>
            <a:pPr algn="ctr"/>
            <a:r>
              <a:rPr lang="en-US" sz="1400" b="1" dirty="0"/>
              <a:t>Australian Province of the Society of Jesus</a:t>
            </a:r>
            <a:endParaRPr lang="en-AU" sz="1400" b="1" dirty="0"/>
          </a:p>
        </p:txBody>
      </p:sp>
      <p:sp>
        <p:nvSpPr>
          <p:cNvPr id="6" name="Flowchart: Connector 5"/>
          <p:cNvSpPr/>
          <p:nvPr/>
        </p:nvSpPr>
        <p:spPr>
          <a:xfrm>
            <a:off x="283390" y="6451962"/>
            <a:ext cx="482430" cy="406038"/>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dirty="0">
                <a:solidFill>
                  <a:schemeClr val="tx1"/>
                </a:solidFill>
                <a:latin typeface="Arial" panose="020B0604020202020204" pitchFamily="34" charset="0"/>
                <a:cs typeface="Arial" panose="020B0604020202020204" pitchFamily="34" charset="0"/>
              </a:rPr>
              <a:t>23</a:t>
            </a:r>
          </a:p>
        </p:txBody>
      </p:sp>
      <p:pic>
        <p:nvPicPr>
          <p:cNvPr id="7" name="Picture 6"/>
          <p:cNvPicPr>
            <a:picLocks noChangeAspect="1"/>
          </p:cNvPicPr>
          <p:nvPr/>
        </p:nvPicPr>
        <p:blipFill>
          <a:blip r:embed="rId3"/>
          <a:stretch>
            <a:fillRect/>
          </a:stretch>
        </p:blipFill>
        <p:spPr>
          <a:xfrm rot="21391782">
            <a:off x="587207" y="179603"/>
            <a:ext cx="1043185" cy="1267696"/>
          </a:xfrm>
          <a:prstGeom prst="rect">
            <a:avLst/>
          </a:prstGeom>
          <a:ln>
            <a:noFill/>
          </a:ln>
          <a:effectLst>
            <a:softEdge rad="112500"/>
          </a:effectLst>
        </p:spPr>
      </p:pic>
      <p:graphicFrame>
        <p:nvGraphicFramePr>
          <p:cNvPr id="2" name="Diagram 1"/>
          <p:cNvGraphicFramePr/>
          <p:nvPr>
            <p:extLst>
              <p:ext uri="{D42A27DB-BD31-4B8C-83A1-F6EECF244321}">
                <p14:modId xmlns:p14="http://schemas.microsoft.com/office/powerpoint/2010/main" val="1918082357"/>
              </p:ext>
            </p:extLst>
          </p:nvPr>
        </p:nvGraphicFramePr>
        <p:xfrm>
          <a:off x="1917948" y="1844824"/>
          <a:ext cx="8239406" cy="42928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19909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634103" y="729430"/>
            <a:ext cx="9289032" cy="840950"/>
          </a:xfrm>
        </p:spPr>
        <p:txBody>
          <a:bodyPr>
            <a:normAutofit fontScale="90000"/>
          </a:bodyPr>
          <a:lstStyle/>
          <a:p>
            <a:pPr algn="ctr"/>
            <a:r>
              <a:rPr lang="en-AU" sz="4400" b="1" dirty="0">
                <a:solidFill>
                  <a:srgbClr val="002060"/>
                </a:solidFill>
                <a:cs typeface="Arial" panose="020B0604020202020204" pitchFamily="34" charset="0"/>
              </a:rPr>
              <a:t>Roles and Relationships of the Province “</a:t>
            </a:r>
            <a:r>
              <a:rPr lang="en-AU" sz="4400" b="1" dirty="0">
                <a:solidFill>
                  <a:srgbClr val="002060"/>
                </a:solidFill>
              </a:rPr>
              <a:t>Province Level”</a:t>
            </a:r>
            <a:endParaRPr lang="en-US" sz="4400" b="1" dirty="0">
              <a:solidFill>
                <a:srgbClr val="002060"/>
              </a:solidFill>
            </a:endParaRPr>
          </a:p>
        </p:txBody>
      </p:sp>
      <p:pic>
        <p:nvPicPr>
          <p:cNvPr id="4" name="Picture 1" descr="logo_20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34628" y="115369"/>
            <a:ext cx="976800" cy="112173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88877" y="6445160"/>
            <a:ext cx="11150151" cy="307777"/>
          </a:xfrm>
          <a:prstGeom prst="rect">
            <a:avLst/>
          </a:prstGeom>
          <a:noFill/>
        </p:spPr>
        <p:txBody>
          <a:bodyPr wrap="square" rtlCol="0">
            <a:spAutoFit/>
          </a:bodyPr>
          <a:lstStyle/>
          <a:p>
            <a:pPr algn="ctr"/>
            <a:r>
              <a:rPr lang="en-US" sz="1400" b="1" dirty="0"/>
              <a:t>Australian Province of the Society of Jesus</a:t>
            </a:r>
            <a:endParaRPr lang="en-AU" sz="1400" b="1" dirty="0"/>
          </a:p>
        </p:txBody>
      </p:sp>
      <p:sp>
        <p:nvSpPr>
          <p:cNvPr id="6" name="Flowchart: Connector 5"/>
          <p:cNvSpPr/>
          <p:nvPr/>
        </p:nvSpPr>
        <p:spPr>
          <a:xfrm>
            <a:off x="283390" y="6451962"/>
            <a:ext cx="554438" cy="406038"/>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dirty="0">
                <a:solidFill>
                  <a:schemeClr val="tx1"/>
                </a:solidFill>
                <a:latin typeface="Arial" panose="020B0604020202020204" pitchFamily="34" charset="0"/>
                <a:cs typeface="Arial" panose="020B0604020202020204" pitchFamily="34" charset="0"/>
              </a:rPr>
              <a:t>24</a:t>
            </a:r>
          </a:p>
        </p:txBody>
      </p:sp>
      <p:pic>
        <p:nvPicPr>
          <p:cNvPr id="7" name="Picture 6"/>
          <p:cNvPicPr>
            <a:picLocks noChangeAspect="1"/>
          </p:cNvPicPr>
          <p:nvPr/>
        </p:nvPicPr>
        <p:blipFill>
          <a:blip r:embed="rId3"/>
          <a:stretch>
            <a:fillRect/>
          </a:stretch>
        </p:blipFill>
        <p:spPr>
          <a:xfrm rot="21391782">
            <a:off x="587207" y="179603"/>
            <a:ext cx="1043185" cy="1267696"/>
          </a:xfrm>
          <a:prstGeom prst="rect">
            <a:avLst/>
          </a:prstGeom>
          <a:ln>
            <a:noFill/>
          </a:ln>
          <a:effectLst>
            <a:softEdge rad="112500"/>
          </a:effectLst>
        </p:spPr>
      </p:pic>
      <p:sp>
        <p:nvSpPr>
          <p:cNvPr id="2" name="Rectangle 1"/>
          <p:cNvSpPr/>
          <p:nvPr/>
        </p:nvSpPr>
        <p:spPr>
          <a:xfrm>
            <a:off x="1170866" y="1916832"/>
            <a:ext cx="9937104" cy="4647426"/>
          </a:xfrm>
          <a:prstGeom prst="rect">
            <a:avLst/>
          </a:prstGeom>
        </p:spPr>
        <p:txBody>
          <a:bodyPr wrap="square">
            <a:spAutoFit/>
          </a:bodyPr>
          <a:lstStyle/>
          <a:p>
            <a:pPr lvl="0" defTabSz="914400" eaLnBrk="0" fontAlgn="base" hangingPunct="0">
              <a:spcBef>
                <a:spcPct val="0"/>
              </a:spcBef>
              <a:spcAft>
                <a:spcPct val="0"/>
              </a:spcAft>
            </a:pPr>
            <a:r>
              <a:rPr lang="en-AU" altLang="en-US" sz="3200" dirty="0">
                <a:solidFill>
                  <a:schemeClr val="tx1">
                    <a:lumMod val="75000"/>
                    <a:lumOff val="25000"/>
                  </a:schemeClr>
                </a:solidFill>
              </a:rPr>
              <a:t>The Provincial has:</a:t>
            </a:r>
          </a:p>
          <a:p>
            <a:pPr marL="285750" lvl="0" indent="-285750" defTabSz="914400" eaLnBrk="0" fontAlgn="base" hangingPunct="0">
              <a:spcBef>
                <a:spcPct val="0"/>
              </a:spcBef>
              <a:spcAft>
                <a:spcPct val="0"/>
              </a:spcAft>
              <a:buFont typeface="Arial" panose="020B0604020202020204" pitchFamily="34" charset="0"/>
              <a:buChar char="•"/>
            </a:pPr>
            <a:r>
              <a:rPr lang="en-AU" altLang="en-US" sz="3200" dirty="0">
                <a:solidFill>
                  <a:schemeClr val="tx1">
                    <a:lumMod val="75000"/>
                    <a:lumOff val="25000"/>
                  </a:schemeClr>
                </a:solidFill>
              </a:rPr>
              <a:t> Ultimate responsibility for the administration of Province Assets; and</a:t>
            </a:r>
          </a:p>
          <a:p>
            <a:pPr marL="285750" lvl="0" indent="-285750" defTabSz="914400" eaLnBrk="0" fontAlgn="base" hangingPunct="0">
              <a:spcBef>
                <a:spcPct val="0"/>
              </a:spcBef>
              <a:spcAft>
                <a:spcPct val="0"/>
              </a:spcAft>
              <a:buFont typeface="Arial" panose="020B0604020202020204" pitchFamily="34" charset="0"/>
              <a:buChar char="•"/>
            </a:pPr>
            <a:endParaRPr lang="en-AU" altLang="en-US" sz="3200" dirty="0">
              <a:solidFill>
                <a:schemeClr val="tx1">
                  <a:lumMod val="75000"/>
                  <a:lumOff val="25000"/>
                </a:schemeClr>
              </a:solidFill>
            </a:endParaRPr>
          </a:p>
          <a:p>
            <a:pPr marL="285750" lvl="0" indent="-285750" defTabSz="914400" eaLnBrk="0" fontAlgn="base" hangingPunct="0">
              <a:spcBef>
                <a:spcPct val="0"/>
              </a:spcBef>
              <a:spcAft>
                <a:spcPct val="0"/>
              </a:spcAft>
              <a:buFont typeface="Arial" panose="020B0604020202020204" pitchFamily="34" charset="0"/>
              <a:buChar char="•"/>
            </a:pPr>
            <a:r>
              <a:rPr lang="en-AU" altLang="en-US" sz="3200" dirty="0">
                <a:solidFill>
                  <a:schemeClr val="tx1">
                    <a:lumMod val="75000"/>
                    <a:lumOff val="25000"/>
                  </a:schemeClr>
                </a:solidFill>
              </a:rPr>
              <a:t>Responsibility for the direction and supervision of the financial administration of assets of the Society’s houses and apostolic works and those entrusted to the houses</a:t>
            </a:r>
          </a:p>
          <a:p>
            <a:pPr lvl="0" defTabSz="914400" eaLnBrk="0" fontAlgn="base" hangingPunct="0">
              <a:spcBef>
                <a:spcPct val="0"/>
              </a:spcBef>
              <a:spcAft>
                <a:spcPct val="0"/>
              </a:spcAft>
            </a:pPr>
            <a:endParaRPr lang="en-AU" altLang="en-US" sz="2400" dirty="0">
              <a:solidFill>
                <a:schemeClr val="tx1">
                  <a:lumMod val="75000"/>
                  <a:lumOff val="25000"/>
                </a:schemeClr>
              </a:solidFill>
            </a:endParaRPr>
          </a:p>
          <a:p>
            <a:pPr lvl="0" defTabSz="914400" eaLnBrk="0" fontAlgn="base" hangingPunct="0">
              <a:spcBef>
                <a:spcPct val="0"/>
              </a:spcBef>
              <a:spcAft>
                <a:spcPct val="0"/>
              </a:spcAft>
            </a:pPr>
            <a:endParaRPr lang="en-AU" altLang="en-US" sz="2400" dirty="0">
              <a:solidFill>
                <a:schemeClr val="tx1">
                  <a:lumMod val="75000"/>
                  <a:lumOff val="25000"/>
                </a:schemeClr>
              </a:solidFill>
            </a:endParaRPr>
          </a:p>
          <a:p>
            <a:pPr lvl="0" defTabSz="914400" eaLnBrk="0" fontAlgn="base" hangingPunct="0">
              <a:spcBef>
                <a:spcPct val="0"/>
              </a:spcBef>
              <a:spcAft>
                <a:spcPct val="0"/>
              </a:spcAft>
            </a:pPr>
            <a:endParaRPr lang="en-AU" altLang="en-US" sz="2400" dirty="0">
              <a:solidFill>
                <a:schemeClr val="tx1">
                  <a:lumMod val="75000"/>
                  <a:lumOff val="25000"/>
                </a:schemeClr>
              </a:solidFill>
            </a:endParaRPr>
          </a:p>
        </p:txBody>
      </p:sp>
    </p:spTree>
    <p:extLst>
      <p:ext uri="{BB962C8B-B14F-4D97-AF65-F5344CB8AC3E}">
        <p14:creationId xmlns:p14="http://schemas.microsoft.com/office/powerpoint/2010/main" val="3335246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40274" y="75721"/>
            <a:ext cx="9564395" cy="1368152"/>
          </a:xfrm>
        </p:spPr>
        <p:txBody>
          <a:bodyPr>
            <a:normAutofit fontScale="90000"/>
          </a:bodyPr>
          <a:lstStyle/>
          <a:p>
            <a:pPr algn="ctr"/>
            <a:r>
              <a:rPr lang="en-AU" sz="4400" b="1" dirty="0">
                <a:solidFill>
                  <a:srgbClr val="002060"/>
                </a:solidFill>
              </a:rPr>
              <a:t>Financial Administration at the Province Level</a:t>
            </a:r>
            <a:br>
              <a:rPr lang="en-AU" sz="4400" b="1" dirty="0">
                <a:solidFill>
                  <a:srgbClr val="002060"/>
                </a:solidFill>
              </a:rPr>
            </a:br>
            <a:r>
              <a:rPr lang="en-AU" sz="3600" dirty="0">
                <a:solidFill>
                  <a:srgbClr val="002060"/>
                </a:solidFill>
              </a:rPr>
              <a:t>“Financial Administration Structure”</a:t>
            </a:r>
            <a:endParaRPr lang="en-US" sz="4400" dirty="0">
              <a:solidFill>
                <a:srgbClr val="002060"/>
              </a:solidFill>
            </a:endParaRPr>
          </a:p>
        </p:txBody>
      </p:sp>
      <p:pic>
        <p:nvPicPr>
          <p:cNvPr id="4" name="Picture 1" descr="logo_20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34628" y="115369"/>
            <a:ext cx="976800" cy="112173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88877" y="6445160"/>
            <a:ext cx="11150151" cy="307777"/>
          </a:xfrm>
          <a:prstGeom prst="rect">
            <a:avLst/>
          </a:prstGeom>
          <a:noFill/>
        </p:spPr>
        <p:txBody>
          <a:bodyPr wrap="square" rtlCol="0">
            <a:spAutoFit/>
          </a:bodyPr>
          <a:lstStyle/>
          <a:p>
            <a:pPr algn="ctr"/>
            <a:r>
              <a:rPr lang="en-US" sz="1400" b="1" dirty="0"/>
              <a:t>Australian Province of the Society of Jesus</a:t>
            </a:r>
            <a:endParaRPr lang="en-AU" sz="1400" b="1" dirty="0"/>
          </a:p>
        </p:txBody>
      </p:sp>
      <p:sp>
        <p:nvSpPr>
          <p:cNvPr id="6" name="Flowchart: Connector 5"/>
          <p:cNvSpPr/>
          <p:nvPr/>
        </p:nvSpPr>
        <p:spPr>
          <a:xfrm>
            <a:off x="283390" y="6451962"/>
            <a:ext cx="482430" cy="300975"/>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dirty="0">
                <a:solidFill>
                  <a:schemeClr val="tx1"/>
                </a:solidFill>
                <a:latin typeface="Arial" panose="020B0604020202020204" pitchFamily="34" charset="0"/>
                <a:cs typeface="Arial" panose="020B0604020202020204" pitchFamily="34" charset="0"/>
              </a:rPr>
              <a:t>25</a:t>
            </a:r>
          </a:p>
        </p:txBody>
      </p:sp>
      <p:pic>
        <p:nvPicPr>
          <p:cNvPr id="7" name="Picture 6"/>
          <p:cNvPicPr>
            <a:picLocks noChangeAspect="1"/>
          </p:cNvPicPr>
          <p:nvPr/>
        </p:nvPicPr>
        <p:blipFill>
          <a:blip r:embed="rId3"/>
          <a:stretch>
            <a:fillRect/>
          </a:stretch>
        </p:blipFill>
        <p:spPr>
          <a:xfrm rot="21391782">
            <a:off x="587207" y="179603"/>
            <a:ext cx="1043185" cy="1267696"/>
          </a:xfrm>
          <a:prstGeom prst="rect">
            <a:avLst/>
          </a:prstGeom>
          <a:ln>
            <a:noFill/>
          </a:ln>
          <a:effectLst>
            <a:softEdge rad="112500"/>
          </a:effectLst>
        </p:spPr>
      </p:pic>
      <p:graphicFrame>
        <p:nvGraphicFramePr>
          <p:cNvPr id="2" name="Diagram 1"/>
          <p:cNvGraphicFramePr/>
          <p:nvPr>
            <p:extLst>
              <p:ext uri="{D42A27DB-BD31-4B8C-83A1-F6EECF244321}">
                <p14:modId xmlns:p14="http://schemas.microsoft.com/office/powerpoint/2010/main" val="4249654083"/>
              </p:ext>
            </p:extLst>
          </p:nvPr>
        </p:nvGraphicFramePr>
        <p:xfrm>
          <a:off x="1383589" y="1884272"/>
          <a:ext cx="9721080" cy="42928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66208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rot="20963128">
            <a:off x="10501124" y="216088"/>
            <a:ext cx="1010249" cy="1346463"/>
          </a:xfrm>
          <a:prstGeom prst="rect">
            <a:avLst/>
          </a:prstGeom>
        </p:spPr>
      </p:pic>
      <p:sp>
        <p:nvSpPr>
          <p:cNvPr id="2" name="Title 1"/>
          <p:cNvSpPr>
            <a:spLocks noGrp="1"/>
          </p:cNvSpPr>
          <p:nvPr>
            <p:ph type="ctrTitle"/>
          </p:nvPr>
        </p:nvSpPr>
        <p:spPr>
          <a:xfrm>
            <a:off x="2602024" y="6219"/>
            <a:ext cx="6984776" cy="1862336"/>
          </a:xfrm>
        </p:spPr>
        <p:txBody>
          <a:bodyPr>
            <a:normAutofit/>
          </a:bodyPr>
          <a:lstStyle/>
          <a:p>
            <a:pPr algn="ctr"/>
            <a:r>
              <a:rPr lang="en-US" sz="4400" b="1" dirty="0">
                <a:solidFill>
                  <a:srgbClr val="002060"/>
                </a:solidFill>
                <a:ea typeface="+mn-ea"/>
                <a:cs typeface="Arial" panose="020B0604020202020204" pitchFamily="34" charset="0"/>
              </a:rPr>
              <a:t>Australian Province of the Society of Jesus</a:t>
            </a:r>
          </a:p>
        </p:txBody>
      </p:sp>
      <p:sp>
        <p:nvSpPr>
          <p:cNvPr id="3" name="Subtitle 2"/>
          <p:cNvSpPr>
            <a:spLocks noGrp="1"/>
          </p:cNvSpPr>
          <p:nvPr>
            <p:ph type="subTitle" idx="1"/>
          </p:nvPr>
        </p:nvSpPr>
        <p:spPr>
          <a:xfrm>
            <a:off x="1031786" y="5068367"/>
            <a:ext cx="10055781" cy="1143000"/>
          </a:xfrm>
        </p:spPr>
        <p:txBody>
          <a:bodyPr>
            <a:normAutofit/>
          </a:bodyPr>
          <a:lstStyle/>
          <a:p>
            <a:pPr algn="ctr">
              <a:spcAft>
                <a:spcPts val="1200"/>
              </a:spcAft>
            </a:pPr>
            <a:r>
              <a:rPr lang="en-AU" altLang="en-US" sz="2400" dirty="0"/>
              <a:t>27 October 2017</a:t>
            </a:r>
            <a:endParaRPr lang="en-US" dirty="0"/>
          </a:p>
        </p:txBody>
      </p:sp>
      <p:pic>
        <p:nvPicPr>
          <p:cNvPr id="4" name="Picture 1" descr="logo_20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756" y="23151"/>
            <a:ext cx="1322961" cy="16209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271144" y="2276872"/>
            <a:ext cx="9577064" cy="1754326"/>
          </a:xfrm>
          <a:prstGeom prst="rect">
            <a:avLst/>
          </a:prstGeom>
        </p:spPr>
        <p:txBody>
          <a:bodyPr wrap="square">
            <a:spAutoFit/>
          </a:bodyPr>
          <a:lstStyle/>
          <a:p>
            <a:pPr algn="ctr"/>
            <a:r>
              <a:rPr lang="en-AU" sz="3600" b="1" dirty="0">
                <a:solidFill>
                  <a:srgbClr val="002060"/>
                </a:solidFill>
                <a:latin typeface="+mj-lt"/>
                <a:cs typeface="Arial" panose="020B0604020202020204" pitchFamily="34" charset="0"/>
              </a:rPr>
              <a:t>Specific Requirements of the IAG relating to </a:t>
            </a:r>
          </a:p>
          <a:p>
            <a:pPr lvl="0" algn="ctr" defTabSz="914400" eaLnBrk="0" fontAlgn="base" hangingPunct="0">
              <a:spcBef>
                <a:spcPct val="0"/>
              </a:spcBef>
              <a:spcAft>
                <a:spcPct val="0"/>
              </a:spcAft>
            </a:pPr>
            <a:r>
              <a:rPr lang="en-AU" sz="3600" b="1" dirty="0">
                <a:solidFill>
                  <a:srgbClr val="002060"/>
                </a:solidFill>
                <a:latin typeface="+mj-lt"/>
                <a:cs typeface="Arial" panose="020B0604020202020204" pitchFamily="34" charset="0"/>
              </a:rPr>
              <a:t>……. College Ltd</a:t>
            </a:r>
            <a:endParaRPr lang="en-AU" altLang="en-US" sz="3600" b="1" dirty="0">
              <a:solidFill>
                <a:srgbClr val="002060"/>
              </a:solidFill>
              <a:latin typeface="+mj-lt"/>
              <a:cs typeface="Arial" panose="020B0604020202020204" pitchFamily="34" charset="0"/>
            </a:endParaRPr>
          </a:p>
          <a:p>
            <a:pPr algn="ctr"/>
            <a:endParaRPr lang="en-AU" sz="3600" b="1" dirty="0">
              <a:solidFill>
                <a:srgbClr val="002060"/>
              </a:solidFill>
              <a:latin typeface="+mj-lt"/>
              <a:cs typeface="Arial" panose="020B0604020202020204" pitchFamily="34" charset="0"/>
            </a:endParaRPr>
          </a:p>
        </p:txBody>
      </p:sp>
    </p:spTree>
    <p:extLst>
      <p:ext uri="{BB962C8B-B14F-4D97-AF65-F5344CB8AC3E}">
        <p14:creationId xmlns:p14="http://schemas.microsoft.com/office/powerpoint/2010/main" val="1966037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66522" y="332656"/>
            <a:ext cx="10055781" cy="1224135"/>
          </a:xfrm>
        </p:spPr>
        <p:txBody>
          <a:bodyPr>
            <a:normAutofit fontScale="90000"/>
          </a:bodyPr>
          <a:lstStyle/>
          <a:p>
            <a:pPr algn="ctr"/>
            <a:r>
              <a:rPr lang="en-AU" sz="4400" b="1" dirty="0">
                <a:solidFill>
                  <a:srgbClr val="002060"/>
                </a:solidFill>
                <a:cs typeface="Arial" panose="020B0604020202020204" pitchFamily="34" charset="0"/>
              </a:rPr>
              <a:t>Specific Requirements of the IAG relating to </a:t>
            </a:r>
            <a:br>
              <a:rPr lang="en-AU" sz="4400" b="1" dirty="0">
                <a:solidFill>
                  <a:srgbClr val="002060"/>
                </a:solidFill>
                <a:cs typeface="Arial" panose="020B0604020202020204" pitchFamily="34" charset="0"/>
              </a:rPr>
            </a:br>
            <a:r>
              <a:rPr lang="en-AU" sz="4400" b="1" dirty="0">
                <a:solidFill>
                  <a:srgbClr val="002060"/>
                </a:solidFill>
                <a:cs typeface="Arial" panose="020B0604020202020204" pitchFamily="34" charset="0"/>
              </a:rPr>
              <a:t>……… College Ltd</a:t>
            </a:r>
            <a:endParaRPr lang="en-AU" altLang="en-US" sz="4400" b="1" dirty="0">
              <a:solidFill>
                <a:srgbClr val="002060"/>
              </a:solidFill>
              <a:cs typeface="Arial" panose="020B0604020202020204" pitchFamily="34" charset="0"/>
            </a:endParaRPr>
          </a:p>
        </p:txBody>
      </p:sp>
      <p:pic>
        <p:nvPicPr>
          <p:cNvPr id="4" name="Picture 1" descr="logo_20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34628" y="115369"/>
            <a:ext cx="976800" cy="112173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88877" y="6445160"/>
            <a:ext cx="11150151" cy="307777"/>
          </a:xfrm>
          <a:prstGeom prst="rect">
            <a:avLst/>
          </a:prstGeom>
          <a:noFill/>
        </p:spPr>
        <p:txBody>
          <a:bodyPr wrap="square" rtlCol="0">
            <a:spAutoFit/>
          </a:bodyPr>
          <a:lstStyle/>
          <a:p>
            <a:pPr algn="ctr"/>
            <a:r>
              <a:rPr lang="en-US" sz="1400" b="1" dirty="0"/>
              <a:t>Australian Province of the Society of Jesus</a:t>
            </a:r>
            <a:endParaRPr lang="en-AU" sz="1400" b="1" dirty="0"/>
          </a:p>
        </p:txBody>
      </p:sp>
      <p:sp>
        <p:nvSpPr>
          <p:cNvPr id="6" name="Flowchart: Connector 5"/>
          <p:cNvSpPr/>
          <p:nvPr/>
        </p:nvSpPr>
        <p:spPr>
          <a:xfrm>
            <a:off x="283390" y="6451962"/>
            <a:ext cx="554438" cy="406038"/>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dirty="0">
                <a:solidFill>
                  <a:schemeClr val="tx1"/>
                </a:solidFill>
                <a:latin typeface="Arial" panose="020B0604020202020204" pitchFamily="34" charset="0"/>
                <a:cs typeface="Arial" panose="020B0604020202020204" pitchFamily="34" charset="0"/>
              </a:rPr>
              <a:t>27</a:t>
            </a:r>
          </a:p>
        </p:txBody>
      </p:sp>
      <p:pic>
        <p:nvPicPr>
          <p:cNvPr id="7" name="Picture 6"/>
          <p:cNvPicPr>
            <a:picLocks noChangeAspect="1"/>
          </p:cNvPicPr>
          <p:nvPr/>
        </p:nvPicPr>
        <p:blipFill>
          <a:blip r:embed="rId3"/>
          <a:stretch>
            <a:fillRect/>
          </a:stretch>
        </p:blipFill>
        <p:spPr>
          <a:xfrm rot="21391782">
            <a:off x="587207" y="179603"/>
            <a:ext cx="1043185" cy="1267696"/>
          </a:xfrm>
          <a:prstGeom prst="rect">
            <a:avLst/>
          </a:prstGeom>
          <a:ln>
            <a:noFill/>
          </a:ln>
          <a:effectLst>
            <a:softEdge rad="112500"/>
          </a:effectLst>
        </p:spPr>
      </p:pic>
      <p:sp>
        <p:nvSpPr>
          <p:cNvPr id="8" name="Rectangle 7"/>
          <p:cNvSpPr/>
          <p:nvPr/>
        </p:nvSpPr>
        <p:spPr>
          <a:xfrm>
            <a:off x="488876" y="1904444"/>
            <a:ext cx="11510191" cy="3046988"/>
          </a:xfrm>
          <a:prstGeom prst="rect">
            <a:avLst/>
          </a:prstGeom>
        </p:spPr>
        <p:txBody>
          <a:bodyPr wrap="square">
            <a:spAutoFit/>
          </a:bodyPr>
          <a:lstStyle/>
          <a:p>
            <a:pPr marL="457200" lvl="0" indent="-457200" defTabSz="914400" eaLnBrk="0" fontAlgn="base" hangingPunct="0">
              <a:spcBef>
                <a:spcPct val="0"/>
              </a:spcBef>
              <a:spcAft>
                <a:spcPct val="0"/>
              </a:spcAft>
              <a:buFont typeface="Arial" panose="020B0604020202020204" pitchFamily="34" charset="0"/>
              <a:buChar char="•"/>
            </a:pPr>
            <a:r>
              <a:rPr lang="en-AU" altLang="en-US" sz="3200" dirty="0">
                <a:solidFill>
                  <a:schemeClr val="tx1">
                    <a:lumMod val="75000"/>
                    <a:lumOff val="25000"/>
                  </a:schemeClr>
                </a:solidFill>
              </a:rPr>
              <a:t>………. College Ltd is an Independent Work of the Society with reporting responsibility to the Provincial via Jesuit Education Australia.</a:t>
            </a:r>
          </a:p>
          <a:p>
            <a:pPr marL="457200" lvl="0" indent="-457200" defTabSz="914400" eaLnBrk="0" fontAlgn="base" hangingPunct="0">
              <a:spcBef>
                <a:spcPct val="0"/>
              </a:spcBef>
              <a:spcAft>
                <a:spcPct val="0"/>
              </a:spcAft>
              <a:buFont typeface="Arial" panose="020B0604020202020204" pitchFamily="34" charset="0"/>
              <a:buChar char="•"/>
            </a:pPr>
            <a:endParaRPr lang="en-AU" altLang="en-US" sz="3200" dirty="0">
              <a:solidFill>
                <a:schemeClr val="tx1">
                  <a:lumMod val="75000"/>
                  <a:lumOff val="25000"/>
                </a:schemeClr>
              </a:solidFill>
            </a:endParaRPr>
          </a:p>
          <a:p>
            <a:pPr marL="457200" indent="-457200" defTabSz="914400" eaLnBrk="0" fontAlgn="base" hangingPunct="0">
              <a:spcBef>
                <a:spcPct val="0"/>
              </a:spcBef>
              <a:spcAft>
                <a:spcPct val="0"/>
              </a:spcAft>
              <a:buFont typeface="Arial" panose="020B0604020202020204" pitchFamily="34" charset="0"/>
              <a:buChar char="•"/>
            </a:pPr>
            <a:r>
              <a:rPr lang="en-AU" altLang="en-US" sz="3200" dirty="0">
                <a:solidFill>
                  <a:schemeClr val="tx1">
                    <a:lumMod val="75000"/>
                    <a:lumOff val="25000"/>
                  </a:schemeClr>
                </a:solidFill>
              </a:rPr>
              <a:t>Fr Provincial has delegated limit of $5million for </a:t>
            </a:r>
            <a:r>
              <a:rPr lang="en-US" sz="3200" dirty="0">
                <a:solidFill>
                  <a:schemeClr val="tx1">
                    <a:lumMod val="75000"/>
                    <a:lumOff val="25000"/>
                  </a:schemeClr>
                </a:solidFill>
              </a:rPr>
              <a:t>Extraordinary Administration and unlimited for Ordinary Administration</a:t>
            </a:r>
          </a:p>
        </p:txBody>
      </p:sp>
    </p:spTree>
    <p:extLst>
      <p:ext uri="{BB962C8B-B14F-4D97-AF65-F5344CB8AC3E}">
        <p14:creationId xmlns:p14="http://schemas.microsoft.com/office/powerpoint/2010/main" val="4115415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66522" y="332656"/>
            <a:ext cx="10055781" cy="1224135"/>
          </a:xfrm>
        </p:spPr>
        <p:txBody>
          <a:bodyPr>
            <a:normAutofit fontScale="90000"/>
          </a:bodyPr>
          <a:lstStyle/>
          <a:p>
            <a:pPr algn="ctr"/>
            <a:r>
              <a:rPr lang="en-AU" sz="4400" b="1" dirty="0">
                <a:solidFill>
                  <a:srgbClr val="002060"/>
                </a:solidFill>
                <a:cs typeface="Arial" panose="020B0604020202020204" pitchFamily="34" charset="0"/>
              </a:rPr>
              <a:t>Specific Requirements of the IAG relating to </a:t>
            </a:r>
            <a:br>
              <a:rPr lang="en-AU" sz="4400" b="1" dirty="0">
                <a:solidFill>
                  <a:srgbClr val="002060"/>
                </a:solidFill>
                <a:cs typeface="Arial" panose="020B0604020202020204" pitchFamily="34" charset="0"/>
              </a:rPr>
            </a:br>
            <a:r>
              <a:rPr lang="en-AU" sz="4400" b="1" dirty="0">
                <a:solidFill>
                  <a:srgbClr val="002060"/>
                </a:solidFill>
                <a:cs typeface="Arial" panose="020B0604020202020204" pitchFamily="34" charset="0"/>
              </a:rPr>
              <a:t>…….. College Ltd</a:t>
            </a:r>
            <a:endParaRPr lang="en-AU" altLang="en-US" sz="4400" b="1" dirty="0">
              <a:solidFill>
                <a:srgbClr val="002060"/>
              </a:solidFill>
              <a:cs typeface="Arial" panose="020B0604020202020204" pitchFamily="34" charset="0"/>
            </a:endParaRPr>
          </a:p>
        </p:txBody>
      </p:sp>
      <p:pic>
        <p:nvPicPr>
          <p:cNvPr id="4" name="Picture 1" descr="logo_20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34628" y="115369"/>
            <a:ext cx="976800" cy="112173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88877" y="6445160"/>
            <a:ext cx="11150151" cy="307777"/>
          </a:xfrm>
          <a:prstGeom prst="rect">
            <a:avLst/>
          </a:prstGeom>
          <a:noFill/>
        </p:spPr>
        <p:txBody>
          <a:bodyPr wrap="square" rtlCol="0">
            <a:spAutoFit/>
          </a:bodyPr>
          <a:lstStyle/>
          <a:p>
            <a:pPr algn="ctr"/>
            <a:r>
              <a:rPr lang="en-US" sz="1400" b="1" dirty="0"/>
              <a:t>Australian Province of the Society of Jesus</a:t>
            </a:r>
            <a:endParaRPr lang="en-AU" sz="1400" b="1" dirty="0"/>
          </a:p>
        </p:txBody>
      </p:sp>
      <p:sp>
        <p:nvSpPr>
          <p:cNvPr id="6" name="Flowchart: Connector 5"/>
          <p:cNvSpPr/>
          <p:nvPr/>
        </p:nvSpPr>
        <p:spPr>
          <a:xfrm>
            <a:off x="283390" y="6451962"/>
            <a:ext cx="482430" cy="406038"/>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dirty="0">
                <a:solidFill>
                  <a:schemeClr val="tx1"/>
                </a:solidFill>
                <a:latin typeface="Arial" panose="020B0604020202020204" pitchFamily="34" charset="0"/>
                <a:cs typeface="Arial" panose="020B0604020202020204" pitchFamily="34" charset="0"/>
              </a:rPr>
              <a:t>28</a:t>
            </a:r>
          </a:p>
        </p:txBody>
      </p:sp>
      <p:pic>
        <p:nvPicPr>
          <p:cNvPr id="7" name="Picture 6"/>
          <p:cNvPicPr>
            <a:picLocks noChangeAspect="1"/>
          </p:cNvPicPr>
          <p:nvPr/>
        </p:nvPicPr>
        <p:blipFill>
          <a:blip r:embed="rId3"/>
          <a:stretch>
            <a:fillRect/>
          </a:stretch>
        </p:blipFill>
        <p:spPr>
          <a:xfrm rot="21391782">
            <a:off x="587207" y="179603"/>
            <a:ext cx="1043185" cy="1267696"/>
          </a:xfrm>
          <a:prstGeom prst="rect">
            <a:avLst/>
          </a:prstGeom>
          <a:ln>
            <a:noFill/>
          </a:ln>
          <a:effectLst>
            <a:softEdge rad="112500"/>
          </a:effectLst>
        </p:spPr>
      </p:pic>
      <p:sp>
        <p:nvSpPr>
          <p:cNvPr id="8" name="Rectangle 7"/>
          <p:cNvSpPr/>
          <p:nvPr/>
        </p:nvSpPr>
        <p:spPr>
          <a:xfrm>
            <a:off x="488876" y="1904444"/>
            <a:ext cx="11510191" cy="3539430"/>
          </a:xfrm>
          <a:prstGeom prst="rect">
            <a:avLst/>
          </a:prstGeom>
        </p:spPr>
        <p:txBody>
          <a:bodyPr wrap="square">
            <a:spAutoFit/>
          </a:bodyPr>
          <a:lstStyle/>
          <a:p>
            <a:pPr marL="457200" indent="-457200" defTabSz="914400" eaLnBrk="0" fontAlgn="base" hangingPunct="0">
              <a:spcBef>
                <a:spcPct val="0"/>
              </a:spcBef>
              <a:spcAft>
                <a:spcPct val="0"/>
              </a:spcAft>
              <a:buFont typeface="Arial" panose="020B0604020202020204" pitchFamily="34" charset="0"/>
              <a:buChar char="•"/>
            </a:pPr>
            <a:r>
              <a:rPr lang="en-AU" altLang="en-US" sz="3200" dirty="0">
                <a:solidFill>
                  <a:schemeClr val="tx1">
                    <a:lumMod val="75000"/>
                    <a:lumOff val="25000"/>
                  </a:schemeClr>
                </a:solidFill>
              </a:rPr>
              <a:t>College Directors (Chair) has delegated limit of $500K for </a:t>
            </a:r>
            <a:r>
              <a:rPr lang="en-US" sz="3200" dirty="0">
                <a:solidFill>
                  <a:schemeClr val="tx1">
                    <a:lumMod val="75000"/>
                    <a:lumOff val="25000"/>
                  </a:schemeClr>
                </a:solidFill>
              </a:rPr>
              <a:t>Extraordinary Administration and unlimited for Ordinary Administration. (Subject to the approval of the Budget)</a:t>
            </a:r>
          </a:p>
          <a:p>
            <a:pPr marL="457200" indent="-457200" defTabSz="914400" eaLnBrk="0" fontAlgn="base" hangingPunct="0">
              <a:spcBef>
                <a:spcPct val="0"/>
              </a:spcBef>
              <a:spcAft>
                <a:spcPct val="0"/>
              </a:spcAft>
              <a:buFont typeface="Arial" panose="020B0604020202020204" pitchFamily="34" charset="0"/>
              <a:buChar char="•"/>
            </a:pPr>
            <a:endParaRPr lang="en-US" sz="3200" dirty="0">
              <a:solidFill>
                <a:schemeClr val="tx1">
                  <a:lumMod val="75000"/>
                  <a:lumOff val="25000"/>
                </a:schemeClr>
              </a:solidFill>
            </a:endParaRPr>
          </a:p>
          <a:p>
            <a:pPr marL="457200" indent="-457200" defTabSz="914400" eaLnBrk="0" fontAlgn="base" hangingPunct="0">
              <a:spcBef>
                <a:spcPct val="0"/>
              </a:spcBef>
              <a:spcAft>
                <a:spcPct val="0"/>
              </a:spcAft>
              <a:buFont typeface="Arial" panose="020B0604020202020204" pitchFamily="34" charset="0"/>
              <a:buChar char="•"/>
            </a:pPr>
            <a:r>
              <a:rPr lang="en-US" sz="3200" dirty="0">
                <a:solidFill>
                  <a:schemeClr val="tx1">
                    <a:lumMod val="75000"/>
                    <a:lumOff val="25000"/>
                  </a:schemeClr>
                </a:solidFill>
              </a:rPr>
              <a:t>Extraordinary Administration Restrictions  are outlined in Schedule 2 of the College Constitution and the Instrument of Delegations for Jesuit Education in Australia</a:t>
            </a:r>
          </a:p>
        </p:txBody>
      </p:sp>
    </p:spTree>
    <p:extLst>
      <p:ext uri="{BB962C8B-B14F-4D97-AF65-F5344CB8AC3E}">
        <p14:creationId xmlns:p14="http://schemas.microsoft.com/office/powerpoint/2010/main" val="3653893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90443" y="476672"/>
            <a:ext cx="10055781" cy="1048923"/>
          </a:xfrm>
        </p:spPr>
        <p:txBody>
          <a:bodyPr>
            <a:noAutofit/>
          </a:bodyPr>
          <a:lstStyle/>
          <a:p>
            <a:pPr algn="ctr"/>
            <a:r>
              <a:rPr lang="en-AU" sz="3600" b="1" dirty="0">
                <a:solidFill>
                  <a:srgbClr val="002060"/>
                </a:solidFill>
                <a:cs typeface="Arial" panose="020B0604020202020204" pitchFamily="34" charset="0"/>
              </a:rPr>
              <a:t>Specific Requirements of the IAG relating to </a:t>
            </a:r>
            <a:br>
              <a:rPr lang="en-AU" sz="3600" b="1" dirty="0">
                <a:solidFill>
                  <a:srgbClr val="002060"/>
                </a:solidFill>
                <a:cs typeface="Arial" panose="020B0604020202020204" pitchFamily="34" charset="0"/>
              </a:rPr>
            </a:br>
            <a:r>
              <a:rPr lang="en-AU" sz="3600" b="1" dirty="0">
                <a:solidFill>
                  <a:srgbClr val="002060"/>
                </a:solidFill>
                <a:cs typeface="Arial" panose="020B0604020202020204" pitchFamily="34" charset="0"/>
              </a:rPr>
              <a:t>…….. College Ltd</a:t>
            </a:r>
            <a:endParaRPr lang="en-US" sz="3600" b="1" dirty="0">
              <a:solidFill>
                <a:srgbClr val="002060"/>
              </a:solidFill>
            </a:endParaRPr>
          </a:p>
        </p:txBody>
      </p:sp>
      <p:pic>
        <p:nvPicPr>
          <p:cNvPr id="4" name="Picture 1" descr="logo_20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34628" y="115369"/>
            <a:ext cx="976800" cy="112173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88877" y="6445160"/>
            <a:ext cx="11150151" cy="307777"/>
          </a:xfrm>
          <a:prstGeom prst="rect">
            <a:avLst/>
          </a:prstGeom>
          <a:noFill/>
        </p:spPr>
        <p:txBody>
          <a:bodyPr wrap="square" rtlCol="0">
            <a:spAutoFit/>
          </a:bodyPr>
          <a:lstStyle/>
          <a:p>
            <a:pPr algn="ctr"/>
            <a:r>
              <a:rPr lang="en-US" sz="1400" b="1" dirty="0"/>
              <a:t>Australian Province of the Society of Jesus</a:t>
            </a:r>
            <a:endParaRPr lang="en-AU" sz="1400" b="1" dirty="0"/>
          </a:p>
        </p:txBody>
      </p:sp>
      <p:sp>
        <p:nvSpPr>
          <p:cNvPr id="6" name="Flowchart: Connector 5"/>
          <p:cNvSpPr/>
          <p:nvPr/>
        </p:nvSpPr>
        <p:spPr>
          <a:xfrm>
            <a:off x="283390" y="6451962"/>
            <a:ext cx="482430" cy="406038"/>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dirty="0">
                <a:solidFill>
                  <a:schemeClr val="tx1"/>
                </a:solidFill>
                <a:latin typeface="Arial" panose="020B0604020202020204" pitchFamily="34" charset="0"/>
                <a:cs typeface="Arial" panose="020B0604020202020204" pitchFamily="34" charset="0"/>
              </a:rPr>
              <a:t>29</a:t>
            </a:r>
          </a:p>
        </p:txBody>
      </p:sp>
      <p:pic>
        <p:nvPicPr>
          <p:cNvPr id="7" name="Picture 6"/>
          <p:cNvPicPr>
            <a:picLocks noChangeAspect="1"/>
          </p:cNvPicPr>
          <p:nvPr/>
        </p:nvPicPr>
        <p:blipFill>
          <a:blip r:embed="rId3"/>
          <a:stretch>
            <a:fillRect/>
          </a:stretch>
        </p:blipFill>
        <p:spPr>
          <a:xfrm rot="21391782">
            <a:off x="587207" y="179603"/>
            <a:ext cx="1043185" cy="1267696"/>
          </a:xfrm>
          <a:prstGeom prst="rect">
            <a:avLst/>
          </a:prstGeom>
          <a:ln>
            <a:noFill/>
          </a:ln>
          <a:effectLst>
            <a:softEdge rad="112500"/>
          </a:effectLst>
        </p:spPr>
      </p:pic>
      <p:graphicFrame>
        <p:nvGraphicFramePr>
          <p:cNvPr id="2" name="Table 1"/>
          <p:cNvGraphicFramePr>
            <a:graphicFrameLocks noGrp="1"/>
          </p:cNvGraphicFramePr>
          <p:nvPr>
            <p:extLst>
              <p:ext uri="{D42A27DB-BD31-4B8C-83A1-F6EECF244321}">
                <p14:modId xmlns:p14="http://schemas.microsoft.com/office/powerpoint/2010/main" val="824844305"/>
              </p:ext>
            </p:extLst>
          </p:nvPr>
        </p:nvGraphicFramePr>
        <p:xfrm>
          <a:off x="526217" y="1737092"/>
          <a:ext cx="11150150" cy="4536694"/>
        </p:xfrm>
        <a:graphic>
          <a:graphicData uri="http://schemas.openxmlformats.org/drawingml/2006/table">
            <a:tbl>
              <a:tblPr firstRow="1" bandRow="1">
                <a:tableStyleId>{3B4B98B0-60AC-42C2-AFA5-B58CD77FA1E5}</a:tableStyleId>
              </a:tblPr>
              <a:tblGrid>
                <a:gridCol w="4105017">
                  <a:extLst>
                    <a:ext uri="{9D8B030D-6E8A-4147-A177-3AD203B41FA5}">
                      <a16:colId xmlns:a16="http://schemas.microsoft.com/office/drawing/2014/main" xmlns="" val="1210913873"/>
                    </a:ext>
                  </a:extLst>
                </a:gridCol>
                <a:gridCol w="3588750">
                  <a:extLst>
                    <a:ext uri="{9D8B030D-6E8A-4147-A177-3AD203B41FA5}">
                      <a16:colId xmlns:a16="http://schemas.microsoft.com/office/drawing/2014/main" xmlns="" val="1336557729"/>
                    </a:ext>
                  </a:extLst>
                </a:gridCol>
                <a:gridCol w="3456383">
                  <a:extLst>
                    <a:ext uri="{9D8B030D-6E8A-4147-A177-3AD203B41FA5}">
                      <a16:colId xmlns:a16="http://schemas.microsoft.com/office/drawing/2014/main" xmlns="" val="3022938395"/>
                    </a:ext>
                  </a:extLst>
                </a:gridCol>
              </a:tblGrid>
              <a:tr h="382560">
                <a:tc>
                  <a:txBody>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lang="en-AU" sz="1800" b="1" kern="1200" cap="all" spc="200" dirty="0">
                          <a:solidFill>
                            <a:schemeClr val="tx2"/>
                          </a:solidFill>
                          <a:latin typeface="+mn-lt"/>
                          <a:ea typeface="+mn-ea"/>
                          <a:cs typeface="+mn-cs"/>
                        </a:rPr>
                        <a:t>IAG Requirement</a:t>
                      </a:r>
                    </a:p>
                  </a:txBody>
                  <a:tcPr/>
                </a:tc>
                <a:tc>
                  <a:txBody>
                    <a:bodyPr/>
                    <a:lstStyle/>
                    <a:p>
                      <a:r>
                        <a:rPr lang="en-AU" sz="1800" b="1" kern="1200" cap="all" spc="200" dirty="0">
                          <a:solidFill>
                            <a:schemeClr val="tx2"/>
                          </a:solidFill>
                          <a:latin typeface="+mn-lt"/>
                          <a:ea typeface="+mn-ea"/>
                          <a:cs typeface="+mn-cs"/>
                        </a:rPr>
                        <a:t>College Constitution Ref.</a:t>
                      </a:r>
                    </a:p>
                  </a:txBody>
                  <a:tcPr/>
                </a:tc>
                <a:tc>
                  <a:txBody>
                    <a:bodyPr/>
                    <a:lstStyle/>
                    <a:p>
                      <a:r>
                        <a:rPr lang="en-AU" sz="1800" b="1" kern="1200" cap="all" spc="200" dirty="0">
                          <a:solidFill>
                            <a:schemeClr val="tx2"/>
                          </a:solidFill>
                          <a:latin typeface="+mn-lt"/>
                          <a:ea typeface="+mn-ea"/>
                          <a:cs typeface="+mn-cs"/>
                        </a:rPr>
                        <a:t>IAG Reference </a:t>
                      </a:r>
                    </a:p>
                  </a:txBody>
                  <a:tcPr/>
                </a:tc>
                <a:extLst>
                  <a:ext uri="{0D108BD9-81ED-4DB2-BD59-A6C34878D82A}">
                    <a16:rowId xmlns:a16="http://schemas.microsoft.com/office/drawing/2014/main" xmlns="" val="4024469078"/>
                  </a:ext>
                </a:extLst>
              </a:tr>
              <a:tr h="566540">
                <a:tc>
                  <a:txBody>
                    <a:bodyPr/>
                    <a:lstStyle/>
                    <a:p>
                      <a:pPr marL="0" indent="0">
                        <a:buFont typeface="Arial" panose="020B0604020202020204" pitchFamily="34" charset="0"/>
                        <a:buNone/>
                      </a:pPr>
                      <a:r>
                        <a:rPr lang="en-AU" dirty="0"/>
                        <a:t>Establishment / Change of Entity </a:t>
                      </a:r>
                    </a:p>
                    <a:p>
                      <a:pPr marL="0" indent="0">
                        <a:buFont typeface="Arial" panose="020B0604020202020204" pitchFamily="34" charset="0"/>
                        <a:buNone/>
                      </a:pPr>
                      <a:r>
                        <a:rPr lang="en-AU" dirty="0"/>
                        <a:t>(Civil</a:t>
                      </a:r>
                      <a:r>
                        <a:rPr lang="en-AU" baseline="0" dirty="0"/>
                        <a:t> Relationship)</a:t>
                      </a:r>
                      <a:endParaRPr lang="en-AU" dirty="0"/>
                    </a:p>
                  </a:txBody>
                  <a:tcPr/>
                </a:tc>
                <a:tc>
                  <a:txBody>
                    <a:bodyPr/>
                    <a:lstStyle/>
                    <a:p>
                      <a:r>
                        <a:rPr lang="en-AU" dirty="0"/>
                        <a:t>Constitution &amp; Charter</a:t>
                      </a:r>
                    </a:p>
                  </a:txBody>
                  <a:tcPr/>
                </a:tc>
                <a:tc>
                  <a:txBody>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lang="en-AU" dirty="0"/>
                        <a:t>[IAG 337 and 338]</a:t>
                      </a:r>
                    </a:p>
                  </a:txBody>
                  <a:tcPr/>
                </a:tc>
                <a:extLst>
                  <a:ext uri="{0D108BD9-81ED-4DB2-BD59-A6C34878D82A}">
                    <a16:rowId xmlns:a16="http://schemas.microsoft.com/office/drawing/2014/main" xmlns="" val="3394477444"/>
                  </a:ext>
                </a:extLst>
              </a:tr>
              <a:tr h="566540">
                <a:tc>
                  <a:txBody>
                    <a:bodyPr/>
                    <a:lstStyle/>
                    <a:p>
                      <a:pPr marL="0" indent="0">
                        <a:buFont typeface="Arial" panose="020B0604020202020204" pitchFamily="34" charset="0"/>
                        <a:buNone/>
                      </a:pPr>
                      <a:r>
                        <a:rPr lang="en-AU" dirty="0"/>
                        <a:t>Establishment / Change of Entity (Canonical Relationship</a:t>
                      </a:r>
                      <a:r>
                        <a:rPr lang="en-AU" baseline="0" dirty="0"/>
                        <a:t>)</a:t>
                      </a:r>
                      <a:endParaRPr lang="en-AU" dirty="0"/>
                    </a:p>
                  </a:txBody>
                  <a:tcPr/>
                </a:tc>
                <a:tc>
                  <a:txBody>
                    <a:bodyPr/>
                    <a:lstStyle/>
                    <a:p>
                      <a:r>
                        <a:rPr lang="en-AU" dirty="0"/>
                        <a:t>N/A</a:t>
                      </a:r>
                    </a:p>
                  </a:txBody>
                  <a:tcPr/>
                </a:tc>
                <a:tc>
                  <a:txBody>
                    <a:bodyPr/>
                    <a:lstStyle/>
                    <a:p>
                      <a:r>
                        <a:rPr lang="en-AU" sz="1799" kern="1200" dirty="0">
                          <a:solidFill>
                            <a:schemeClr val="tx1"/>
                          </a:solidFill>
                          <a:latin typeface="+mn-lt"/>
                          <a:ea typeface="+mn-ea"/>
                          <a:cs typeface="+mn-cs"/>
                        </a:rPr>
                        <a:t>[IAG 114 and 115]</a:t>
                      </a:r>
                    </a:p>
                  </a:txBody>
                  <a:tcPr/>
                </a:tc>
                <a:extLst>
                  <a:ext uri="{0D108BD9-81ED-4DB2-BD59-A6C34878D82A}">
                    <a16:rowId xmlns:a16="http://schemas.microsoft.com/office/drawing/2014/main" xmlns="" val="3400682240"/>
                  </a:ext>
                </a:extLst>
              </a:tr>
              <a:tr h="498027">
                <a:tc>
                  <a:txBody>
                    <a:bodyPr/>
                    <a:lstStyle/>
                    <a:p>
                      <a:pPr marL="0" indent="0">
                        <a:buFont typeface="Arial" panose="020B0604020202020204" pitchFamily="34" charset="0"/>
                        <a:buNone/>
                      </a:pPr>
                      <a:r>
                        <a:rPr lang="en-AU" dirty="0"/>
                        <a:t>Approve the Annual Budget</a:t>
                      </a:r>
                    </a:p>
                  </a:txBody>
                  <a:tcPr/>
                </a:tc>
                <a:tc>
                  <a:txBody>
                    <a:bodyPr/>
                    <a:lstStyle/>
                    <a:p>
                      <a:r>
                        <a:rPr lang="en-AU" dirty="0"/>
                        <a:t>Charter 1.2 (c)</a:t>
                      </a:r>
                    </a:p>
                  </a:txBody>
                  <a:tcPr/>
                </a:tc>
                <a:tc>
                  <a:txBody>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lang="en-AU" dirty="0"/>
                        <a:t>[IAG 195.2]</a:t>
                      </a:r>
                    </a:p>
                  </a:txBody>
                  <a:tcPr/>
                </a:tc>
                <a:extLst>
                  <a:ext uri="{0D108BD9-81ED-4DB2-BD59-A6C34878D82A}">
                    <a16:rowId xmlns:a16="http://schemas.microsoft.com/office/drawing/2014/main" xmlns="" val="2842834635"/>
                  </a:ext>
                </a:extLst>
              </a:tr>
              <a:tr h="504056">
                <a:tc>
                  <a:txBody>
                    <a:bodyPr/>
                    <a:lstStyle/>
                    <a:p>
                      <a:pPr marL="0" indent="0">
                        <a:buFont typeface="Arial" panose="020B0604020202020204" pitchFamily="34" charset="0"/>
                        <a:buNone/>
                      </a:pPr>
                      <a:r>
                        <a:rPr lang="en-AU" dirty="0"/>
                        <a:t>Appoints the Directors of the College</a:t>
                      </a:r>
                    </a:p>
                  </a:txBody>
                  <a:tcPr/>
                </a:tc>
                <a:tc>
                  <a:txBody>
                    <a:bodyPr/>
                    <a:lstStyle/>
                    <a:p>
                      <a:r>
                        <a:rPr lang="en-AU" dirty="0"/>
                        <a:t>Schedule 2</a:t>
                      </a:r>
                      <a:r>
                        <a:rPr lang="en-AU" baseline="0" dirty="0"/>
                        <a:t> – Matter 1 (Constitution)</a:t>
                      </a:r>
                      <a:endParaRPr lang="en-AU" dirty="0"/>
                    </a:p>
                  </a:txBody>
                  <a:tcPr/>
                </a:tc>
                <a:tc>
                  <a:txBody>
                    <a:bodyPr/>
                    <a:lstStyle/>
                    <a:p>
                      <a:r>
                        <a:rPr lang="en-AU" dirty="0"/>
                        <a:t>[IAG </a:t>
                      </a:r>
                      <a:r>
                        <a:rPr lang="en-AU" sz="1799" kern="1200" dirty="0">
                          <a:solidFill>
                            <a:schemeClr val="tx1"/>
                          </a:solidFill>
                          <a:latin typeface="+mn-lt"/>
                          <a:ea typeface="+mn-ea"/>
                          <a:cs typeface="+mn-cs"/>
                        </a:rPr>
                        <a:t>165 Footnote 36]</a:t>
                      </a:r>
                    </a:p>
                  </a:txBody>
                  <a:tcPr/>
                </a:tc>
                <a:extLst>
                  <a:ext uri="{0D108BD9-81ED-4DB2-BD59-A6C34878D82A}">
                    <a16:rowId xmlns:a16="http://schemas.microsoft.com/office/drawing/2014/main" xmlns="" val="2349889944"/>
                  </a:ext>
                </a:extLst>
              </a:tr>
              <a:tr h="576064">
                <a:tc>
                  <a:txBody>
                    <a:bodyPr/>
                    <a:lstStyle/>
                    <a:p>
                      <a:pPr marL="0" indent="0">
                        <a:buFont typeface="Arial" panose="020B0604020202020204" pitchFamily="34" charset="0"/>
                        <a:buNone/>
                      </a:pPr>
                      <a:r>
                        <a:rPr lang="en-AU" baseline="0" dirty="0"/>
                        <a:t>Appoints the Principal</a:t>
                      </a:r>
                    </a:p>
                  </a:txBody>
                  <a:tcPr/>
                </a:tc>
                <a:tc>
                  <a:txBody>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lang="en-AU" dirty="0"/>
                        <a:t>Schedule 2</a:t>
                      </a:r>
                      <a:r>
                        <a:rPr lang="en-AU" baseline="0" dirty="0"/>
                        <a:t> – Matter 2 (Constitution)</a:t>
                      </a:r>
                      <a:endParaRPr lang="en-AU" dirty="0"/>
                    </a:p>
                  </a:txBody>
                  <a:tcPr/>
                </a:tc>
                <a:tc>
                  <a:txBody>
                    <a:bodyPr/>
                    <a:lstStyle/>
                    <a:p>
                      <a:r>
                        <a:rPr lang="en-AU" dirty="0"/>
                        <a:t>[IAG 159]</a:t>
                      </a:r>
                    </a:p>
                  </a:txBody>
                  <a:tcPr/>
                </a:tc>
                <a:extLst>
                  <a:ext uri="{0D108BD9-81ED-4DB2-BD59-A6C34878D82A}">
                    <a16:rowId xmlns:a16="http://schemas.microsoft.com/office/drawing/2014/main" xmlns="" val="2761412500"/>
                  </a:ext>
                </a:extLst>
              </a:tr>
              <a:tr h="527055">
                <a:tc>
                  <a:txBody>
                    <a:bodyPr/>
                    <a:lstStyle/>
                    <a:p>
                      <a:pPr marL="0" marR="0" lvl="0" indent="0" algn="l" defTabSz="914126"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799" kern="1200" dirty="0">
                          <a:solidFill>
                            <a:schemeClr val="tx1"/>
                          </a:solidFill>
                          <a:effectLst/>
                          <a:latin typeface="+mn-lt"/>
                          <a:ea typeface="+mn-ea"/>
                          <a:cs typeface="+mn-cs"/>
                        </a:rPr>
                        <a:t>Use of agreements</a:t>
                      </a:r>
                      <a:endParaRPr lang="en-AU" dirty="0"/>
                    </a:p>
                  </a:txBody>
                  <a:tcPr/>
                </a:tc>
                <a:tc>
                  <a:txBody>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lang="en-AU" dirty="0"/>
                        <a:t>Schedule 2</a:t>
                      </a:r>
                      <a:r>
                        <a:rPr lang="en-AU" baseline="0" dirty="0"/>
                        <a:t> – Matter 3 (Constitution)</a:t>
                      </a:r>
                      <a:endParaRPr lang="en-AU" dirty="0"/>
                    </a:p>
                  </a:txBody>
                  <a:tcPr/>
                </a:tc>
                <a:tc>
                  <a:txBody>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lang="en-AU" dirty="0"/>
                    </a:p>
                  </a:txBody>
                  <a:tcPr/>
                </a:tc>
                <a:extLst>
                  <a:ext uri="{0D108BD9-81ED-4DB2-BD59-A6C34878D82A}">
                    <a16:rowId xmlns:a16="http://schemas.microsoft.com/office/drawing/2014/main" xmlns="" val="574733794"/>
                  </a:ext>
                </a:extLst>
              </a:tr>
              <a:tr h="769280">
                <a:tc>
                  <a:txBody>
                    <a:bodyPr/>
                    <a:lstStyle/>
                    <a:p>
                      <a:pPr marL="0" marR="0" lvl="0" indent="0" algn="l" defTabSz="914126" rtl="0" eaLnBrk="1" fontAlgn="auto" latinLnBrk="0" hangingPunct="1">
                        <a:lnSpc>
                          <a:spcPct val="100000"/>
                        </a:lnSpc>
                        <a:spcBef>
                          <a:spcPts val="0"/>
                        </a:spcBef>
                        <a:spcAft>
                          <a:spcPts val="0"/>
                        </a:spcAft>
                        <a:buClrTx/>
                        <a:buSzTx/>
                        <a:buFont typeface="Arial" panose="020B0604020202020204" pitchFamily="34" charset="0"/>
                        <a:buNone/>
                        <a:tabLst/>
                        <a:defRPr/>
                      </a:pPr>
                      <a:r>
                        <a:rPr lang="en-AU" dirty="0"/>
                        <a:t>Dismissing a member of the Society of Jesus (Including the Rector)</a:t>
                      </a:r>
                    </a:p>
                  </a:txBody>
                  <a:tcPr/>
                </a:tc>
                <a:tc>
                  <a:txBody>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lang="en-AU" dirty="0"/>
                        <a:t>Schedule 2</a:t>
                      </a:r>
                      <a:r>
                        <a:rPr lang="en-AU" baseline="0" dirty="0"/>
                        <a:t> – Matter 4 (Constitution)</a:t>
                      </a:r>
                      <a:endParaRPr lang="en-AU" dirty="0"/>
                    </a:p>
                  </a:txBody>
                  <a:tcPr/>
                </a:tc>
                <a:tc>
                  <a:txBody>
                    <a:bodyPr/>
                    <a:lstStyle/>
                    <a:p>
                      <a:r>
                        <a:rPr lang="en-AU" dirty="0"/>
                        <a:t>N/A</a:t>
                      </a:r>
                    </a:p>
                  </a:txBody>
                  <a:tcPr/>
                </a:tc>
                <a:extLst>
                  <a:ext uri="{0D108BD9-81ED-4DB2-BD59-A6C34878D82A}">
                    <a16:rowId xmlns:a16="http://schemas.microsoft.com/office/drawing/2014/main" xmlns="" val="1085960579"/>
                  </a:ext>
                </a:extLst>
              </a:tr>
            </a:tbl>
          </a:graphicData>
        </a:graphic>
      </p:graphicFrame>
    </p:spTree>
    <p:extLst>
      <p:ext uri="{BB962C8B-B14F-4D97-AF65-F5344CB8AC3E}">
        <p14:creationId xmlns:p14="http://schemas.microsoft.com/office/powerpoint/2010/main" val="3994293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rot="21391782">
            <a:off x="587207" y="179603"/>
            <a:ext cx="1043185" cy="1267696"/>
          </a:xfrm>
          <a:prstGeom prst="rect">
            <a:avLst/>
          </a:prstGeom>
          <a:ln>
            <a:noFill/>
          </a:ln>
          <a:effectLst>
            <a:softEdge rad="112500"/>
          </a:effectLst>
        </p:spPr>
      </p:pic>
      <p:sp>
        <p:nvSpPr>
          <p:cNvPr id="13" name="Title 12"/>
          <p:cNvSpPr>
            <a:spLocks noGrp="1"/>
          </p:cNvSpPr>
          <p:nvPr>
            <p:ph type="title"/>
          </p:nvPr>
        </p:nvSpPr>
        <p:spPr>
          <a:xfrm>
            <a:off x="1066522" y="332657"/>
            <a:ext cx="10055781" cy="904445"/>
          </a:xfrm>
        </p:spPr>
        <p:txBody>
          <a:bodyPr>
            <a:normAutofit fontScale="90000"/>
          </a:bodyPr>
          <a:lstStyle/>
          <a:p>
            <a:pPr algn="ctr">
              <a:lnSpc>
                <a:spcPct val="150000"/>
              </a:lnSpc>
            </a:pPr>
            <a:r>
              <a:rPr lang="en-AU" sz="4000" b="1" dirty="0">
                <a:solidFill>
                  <a:srgbClr val="002060"/>
                </a:solidFill>
              </a:rPr>
              <a:t>Statues on Religious Poverty in the Society of Jesus</a:t>
            </a:r>
          </a:p>
        </p:txBody>
      </p:sp>
      <p:sp>
        <p:nvSpPr>
          <p:cNvPr id="14" name="Content Placeholder 13"/>
          <p:cNvSpPr>
            <a:spLocks noGrp="1"/>
          </p:cNvSpPr>
          <p:nvPr>
            <p:ph idx="1"/>
          </p:nvPr>
        </p:nvSpPr>
        <p:spPr>
          <a:xfrm>
            <a:off x="765820" y="1700808"/>
            <a:ext cx="11017224" cy="4566608"/>
          </a:xfrm>
          <a:noFill/>
        </p:spPr>
        <p:txBody>
          <a:bodyPr>
            <a:normAutofit/>
          </a:bodyPr>
          <a:lstStyle/>
          <a:p>
            <a:pPr marL="749720" lvl="1" indent="-457200">
              <a:lnSpc>
                <a:spcPct val="150000"/>
              </a:lnSpc>
              <a:buFont typeface="Wingdings" panose="05000000000000000000" pitchFamily="2" charset="2"/>
              <a:buChar char="§"/>
            </a:pPr>
            <a:r>
              <a:rPr lang="en-AU" sz="3000" cap="all" spc="200" dirty="0">
                <a:solidFill>
                  <a:schemeClr val="tx2"/>
                </a:solidFill>
                <a:latin typeface="+mj-lt"/>
              </a:rPr>
              <a:t>General principles</a:t>
            </a:r>
          </a:p>
          <a:p>
            <a:pPr marL="749720" lvl="1" indent="-457200">
              <a:lnSpc>
                <a:spcPct val="150000"/>
              </a:lnSpc>
              <a:buFont typeface="Wingdings" panose="05000000000000000000" pitchFamily="2" charset="2"/>
              <a:buChar char="§"/>
            </a:pPr>
            <a:r>
              <a:rPr lang="en-AU" sz="3000" cap="all" spc="200" dirty="0">
                <a:solidFill>
                  <a:schemeClr val="tx2"/>
                </a:solidFill>
                <a:latin typeface="+mj-lt"/>
              </a:rPr>
              <a:t>Personal poverty</a:t>
            </a:r>
          </a:p>
          <a:p>
            <a:pPr marL="749720" lvl="1" indent="-457200">
              <a:lnSpc>
                <a:spcPct val="150000"/>
              </a:lnSpc>
              <a:buFont typeface="Wingdings" panose="05000000000000000000" pitchFamily="2" charset="2"/>
              <a:buChar char="§"/>
            </a:pPr>
            <a:r>
              <a:rPr lang="en-AU" sz="3000" cap="all" spc="200" dirty="0">
                <a:solidFill>
                  <a:schemeClr val="tx2"/>
                </a:solidFill>
                <a:latin typeface="+mj-lt"/>
              </a:rPr>
              <a:t>Poverty in common</a:t>
            </a:r>
          </a:p>
          <a:p>
            <a:pPr marL="749720" lvl="1" indent="-457200">
              <a:lnSpc>
                <a:spcPct val="150000"/>
              </a:lnSpc>
              <a:buFont typeface="Wingdings" panose="05000000000000000000" pitchFamily="2" charset="2"/>
              <a:buChar char="§"/>
            </a:pPr>
            <a:r>
              <a:rPr lang="en-AU" sz="3000" cap="all" spc="200" dirty="0">
                <a:solidFill>
                  <a:schemeClr val="tx2"/>
                </a:solidFill>
                <a:latin typeface="+mj-lt"/>
              </a:rPr>
              <a:t>The yielding of administration and the disposition and renunciation of property</a:t>
            </a:r>
            <a:endParaRPr lang="en-US" sz="3000" cap="all" spc="200" dirty="0">
              <a:solidFill>
                <a:schemeClr val="tx2"/>
              </a:solidFill>
              <a:latin typeface="+mj-lt"/>
            </a:endParaRPr>
          </a:p>
        </p:txBody>
      </p:sp>
      <p:pic>
        <p:nvPicPr>
          <p:cNvPr id="4" name="Picture 1" descr="logo_20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34628" y="115369"/>
            <a:ext cx="976800" cy="112173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88877" y="6445160"/>
            <a:ext cx="11150151" cy="307777"/>
          </a:xfrm>
          <a:prstGeom prst="rect">
            <a:avLst/>
          </a:prstGeom>
          <a:noFill/>
        </p:spPr>
        <p:txBody>
          <a:bodyPr wrap="square" rtlCol="0">
            <a:spAutoFit/>
          </a:bodyPr>
          <a:lstStyle/>
          <a:p>
            <a:pPr algn="ctr"/>
            <a:r>
              <a:rPr lang="en-US" sz="1400" b="1" dirty="0"/>
              <a:t>Australian Province of the Society of Jesus</a:t>
            </a:r>
            <a:endParaRPr lang="en-AU" sz="1400" b="1" dirty="0"/>
          </a:p>
        </p:txBody>
      </p:sp>
      <p:sp>
        <p:nvSpPr>
          <p:cNvPr id="6" name="Flowchart: Connector 5"/>
          <p:cNvSpPr/>
          <p:nvPr/>
        </p:nvSpPr>
        <p:spPr>
          <a:xfrm>
            <a:off x="283390" y="6451962"/>
            <a:ext cx="354397" cy="361414"/>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dirty="0">
                <a:solidFill>
                  <a:schemeClr val="tx1"/>
                </a:solidFill>
                <a:latin typeface="Arial" panose="020B0604020202020204" pitchFamily="34" charset="0"/>
                <a:cs typeface="Arial" panose="020B0604020202020204" pitchFamily="34" charset="0"/>
              </a:rPr>
              <a:t>3</a:t>
            </a:r>
          </a:p>
        </p:txBody>
      </p:sp>
    </p:spTree>
    <p:extLst>
      <p:ext uri="{BB962C8B-B14F-4D97-AF65-F5344CB8AC3E}">
        <p14:creationId xmlns:p14="http://schemas.microsoft.com/office/powerpoint/2010/main" val="729419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90443" y="476672"/>
            <a:ext cx="10055781" cy="1048923"/>
          </a:xfrm>
        </p:spPr>
        <p:txBody>
          <a:bodyPr>
            <a:noAutofit/>
          </a:bodyPr>
          <a:lstStyle/>
          <a:p>
            <a:pPr algn="ctr"/>
            <a:r>
              <a:rPr lang="en-AU" sz="3600" b="1" dirty="0">
                <a:solidFill>
                  <a:srgbClr val="002060"/>
                </a:solidFill>
                <a:cs typeface="Arial" panose="020B0604020202020204" pitchFamily="34" charset="0"/>
              </a:rPr>
              <a:t>Specific Requirements of the IAG relating to </a:t>
            </a:r>
            <a:br>
              <a:rPr lang="en-AU" sz="3600" b="1" dirty="0">
                <a:solidFill>
                  <a:srgbClr val="002060"/>
                </a:solidFill>
                <a:cs typeface="Arial" panose="020B0604020202020204" pitchFamily="34" charset="0"/>
              </a:rPr>
            </a:br>
            <a:r>
              <a:rPr lang="en-AU" sz="3600" b="1" dirty="0">
                <a:solidFill>
                  <a:srgbClr val="002060"/>
                </a:solidFill>
                <a:cs typeface="Arial" panose="020B0604020202020204" pitchFamily="34" charset="0"/>
              </a:rPr>
              <a:t>…….. College Ltd</a:t>
            </a:r>
            <a:endParaRPr lang="en-US" sz="3600" b="1" dirty="0">
              <a:solidFill>
                <a:srgbClr val="002060"/>
              </a:solidFill>
            </a:endParaRPr>
          </a:p>
        </p:txBody>
      </p:sp>
      <p:pic>
        <p:nvPicPr>
          <p:cNvPr id="4" name="Picture 1" descr="logo_20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34628" y="115369"/>
            <a:ext cx="976800" cy="112173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88877" y="6445160"/>
            <a:ext cx="11150151" cy="307777"/>
          </a:xfrm>
          <a:prstGeom prst="rect">
            <a:avLst/>
          </a:prstGeom>
          <a:noFill/>
        </p:spPr>
        <p:txBody>
          <a:bodyPr wrap="square" rtlCol="0">
            <a:spAutoFit/>
          </a:bodyPr>
          <a:lstStyle/>
          <a:p>
            <a:pPr algn="ctr"/>
            <a:r>
              <a:rPr lang="en-US" sz="1400" b="1" dirty="0"/>
              <a:t>Australian Province of the Society of Jesus</a:t>
            </a:r>
            <a:endParaRPr lang="en-AU" sz="1400" b="1" dirty="0"/>
          </a:p>
        </p:txBody>
      </p:sp>
      <p:sp>
        <p:nvSpPr>
          <p:cNvPr id="6" name="Flowchart: Connector 5"/>
          <p:cNvSpPr/>
          <p:nvPr/>
        </p:nvSpPr>
        <p:spPr>
          <a:xfrm>
            <a:off x="283390" y="6451961"/>
            <a:ext cx="554438" cy="373917"/>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dirty="0">
                <a:solidFill>
                  <a:schemeClr val="tx1"/>
                </a:solidFill>
                <a:latin typeface="Arial" panose="020B0604020202020204" pitchFamily="34" charset="0"/>
                <a:cs typeface="Arial" panose="020B0604020202020204" pitchFamily="34" charset="0"/>
              </a:rPr>
              <a:t>30</a:t>
            </a:r>
          </a:p>
        </p:txBody>
      </p:sp>
      <p:pic>
        <p:nvPicPr>
          <p:cNvPr id="7" name="Picture 6"/>
          <p:cNvPicPr>
            <a:picLocks noChangeAspect="1"/>
          </p:cNvPicPr>
          <p:nvPr/>
        </p:nvPicPr>
        <p:blipFill>
          <a:blip r:embed="rId3"/>
          <a:stretch>
            <a:fillRect/>
          </a:stretch>
        </p:blipFill>
        <p:spPr>
          <a:xfrm rot="21391782">
            <a:off x="587207" y="179603"/>
            <a:ext cx="1043185" cy="1267696"/>
          </a:xfrm>
          <a:prstGeom prst="rect">
            <a:avLst/>
          </a:prstGeom>
          <a:ln>
            <a:noFill/>
          </a:ln>
          <a:effectLst>
            <a:softEdge rad="112500"/>
          </a:effectLst>
        </p:spPr>
      </p:pic>
      <p:graphicFrame>
        <p:nvGraphicFramePr>
          <p:cNvPr id="2" name="Table 1"/>
          <p:cNvGraphicFramePr>
            <a:graphicFrameLocks noGrp="1"/>
          </p:cNvGraphicFramePr>
          <p:nvPr>
            <p:extLst>
              <p:ext uri="{D42A27DB-BD31-4B8C-83A1-F6EECF244321}">
                <p14:modId xmlns:p14="http://schemas.microsoft.com/office/powerpoint/2010/main" val="3031971419"/>
              </p:ext>
            </p:extLst>
          </p:nvPr>
        </p:nvGraphicFramePr>
        <p:xfrm>
          <a:off x="431100" y="1805191"/>
          <a:ext cx="11150150" cy="4452599"/>
        </p:xfrm>
        <a:graphic>
          <a:graphicData uri="http://schemas.openxmlformats.org/drawingml/2006/table">
            <a:tbl>
              <a:tblPr firstRow="1" bandRow="1">
                <a:tableStyleId>{3B4B98B0-60AC-42C2-AFA5-B58CD77FA1E5}</a:tableStyleId>
              </a:tblPr>
              <a:tblGrid>
                <a:gridCol w="4105017">
                  <a:extLst>
                    <a:ext uri="{9D8B030D-6E8A-4147-A177-3AD203B41FA5}">
                      <a16:colId xmlns:a16="http://schemas.microsoft.com/office/drawing/2014/main" xmlns="" val="1210913873"/>
                    </a:ext>
                  </a:extLst>
                </a:gridCol>
                <a:gridCol w="3804774">
                  <a:extLst>
                    <a:ext uri="{9D8B030D-6E8A-4147-A177-3AD203B41FA5}">
                      <a16:colId xmlns:a16="http://schemas.microsoft.com/office/drawing/2014/main" xmlns="" val="1336557729"/>
                    </a:ext>
                  </a:extLst>
                </a:gridCol>
                <a:gridCol w="3240359">
                  <a:extLst>
                    <a:ext uri="{9D8B030D-6E8A-4147-A177-3AD203B41FA5}">
                      <a16:colId xmlns:a16="http://schemas.microsoft.com/office/drawing/2014/main" xmlns="" val="3022938395"/>
                    </a:ext>
                  </a:extLst>
                </a:gridCol>
              </a:tblGrid>
              <a:tr h="380638">
                <a:tc>
                  <a:txBody>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lang="en-AU" sz="1800" b="1" kern="1200" cap="all" spc="200" dirty="0">
                          <a:solidFill>
                            <a:schemeClr val="tx2"/>
                          </a:solidFill>
                          <a:latin typeface="+mn-lt"/>
                          <a:ea typeface="+mn-ea"/>
                          <a:cs typeface="+mn-cs"/>
                        </a:rPr>
                        <a:t>IAG Requirement</a:t>
                      </a:r>
                    </a:p>
                  </a:txBody>
                  <a:tcPr/>
                </a:tc>
                <a:tc>
                  <a:txBody>
                    <a:bodyPr/>
                    <a:lstStyle/>
                    <a:p>
                      <a:r>
                        <a:rPr lang="en-AU" sz="1800" b="1" kern="1200" cap="all" spc="200" dirty="0">
                          <a:solidFill>
                            <a:schemeClr val="tx2"/>
                          </a:solidFill>
                          <a:latin typeface="+mn-lt"/>
                          <a:ea typeface="+mn-ea"/>
                          <a:cs typeface="+mn-cs"/>
                        </a:rPr>
                        <a:t>College Constitution Ref.</a:t>
                      </a:r>
                    </a:p>
                  </a:txBody>
                  <a:tcPr/>
                </a:tc>
                <a:tc>
                  <a:txBody>
                    <a:bodyPr/>
                    <a:lstStyle/>
                    <a:p>
                      <a:r>
                        <a:rPr lang="en-AU" sz="1800" b="1" kern="1200" cap="all" spc="200" dirty="0">
                          <a:solidFill>
                            <a:schemeClr val="tx2"/>
                          </a:solidFill>
                          <a:latin typeface="+mn-lt"/>
                          <a:ea typeface="+mn-ea"/>
                          <a:cs typeface="+mn-cs"/>
                        </a:rPr>
                        <a:t>IAG Reference </a:t>
                      </a:r>
                    </a:p>
                  </a:txBody>
                  <a:tcPr/>
                </a:tc>
                <a:extLst>
                  <a:ext uri="{0D108BD9-81ED-4DB2-BD59-A6C34878D82A}">
                    <a16:rowId xmlns:a16="http://schemas.microsoft.com/office/drawing/2014/main" xmlns="" val="4024469078"/>
                  </a:ext>
                </a:extLst>
              </a:tr>
              <a:tr h="452526">
                <a:tc>
                  <a:txBody>
                    <a:bodyPr/>
                    <a:lstStyle/>
                    <a:p>
                      <a:pPr marL="0" marR="0" lvl="0" indent="0" algn="l" defTabSz="914126" rtl="0" eaLnBrk="1" fontAlgn="auto" latinLnBrk="0" hangingPunct="1">
                        <a:lnSpc>
                          <a:spcPct val="100000"/>
                        </a:lnSpc>
                        <a:spcBef>
                          <a:spcPts val="0"/>
                        </a:spcBef>
                        <a:spcAft>
                          <a:spcPts val="0"/>
                        </a:spcAft>
                        <a:buClrTx/>
                        <a:buSzTx/>
                        <a:buFont typeface="Arial" panose="020B0604020202020204" pitchFamily="34" charset="0"/>
                        <a:buNone/>
                        <a:tabLst/>
                        <a:defRPr/>
                      </a:pPr>
                      <a:r>
                        <a:rPr lang="en-AU" dirty="0"/>
                        <a:t>Sell or Exchange Property</a:t>
                      </a:r>
                    </a:p>
                  </a:txBody>
                  <a:tcPr/>
                </a:tc>
                <a:tc>
                  <a:txBody>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lang="en-AU" dirty="0"/>
                        <a:t>Schedule 2</a:t>
                      </a:r>
                      <a:r>
                        <a:rPr lang="en-AU" baseline="0" dirty="0"/>
                        <a:t> – Matter 5 (Constitution)</a:t>
                      </a:r>
                      <a:endParaRPr lang="en-AU" dirty="0"/>
                    </a:p>
                  </a:txBody>
                  <a:tcPr/>
                </a:tc>
                <a:tc>
                  <a:txBody>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lang="en-AU" dirty="0"/>
                        <a:t>[IAG 389]</a:t>
                      </a:r>
                    </a:p>
                  </a:txBody>
                  <a:tcPr/>
                </a:tc>
                <a:extLst>
                  <a:ext uri="{0D108BD9-81ED-4DB2-BD59-A6C34878D82A}">
                    <a16:rowId xmlns:a16="http://schemas.microsoft.com/office/drawing/2014/main" xmlns="" val="3591312261"/>
                  </a:ext>
                </a:extLst>
              </a:tr>
              <a:tr h="452526">
                <a:tc>
                  <a:txBody>
                    <a:bodyPr/>
                    <a:lstStyle/>
                    <a:p>
                      <a:pPr marL="0" indent="0">
                        <a:buFont typeface="Arial" panose="020B0604020202020204" pitchFamily="34" charset="0"/>
                        <a:buNone/>
                      </a:pPr>
                      <a:r>
                        <a:rPr lang="en-AU" sz="1799" kern="1200" dirty="0">
                          <a:solidFill>
                            <a:schemeClr val="tx1"/>
                          </a:solidFill>
                          <a:effectLst/>
                          <a:latin typeface="+mn-lt"/>
                          <a:ea typeface="+mn-ea"/>
                          <a:cs typeface="+mn-cs"/>
                        </a:rPr>
                        <a:t>Prohibited and/or illicit investments </a:t>
                      </a:r>
                      <a:endParaRPr lang="en-AU" dirty="0"/>
                    </a:p>
                  </a:txBody>
                  <a:tcPr/>
                </a:tc>
                <a:tc>
                  <a:txBody>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lang="en-AU" dirty="0"/>
                        <a:t>Schedule 2</a:t>
                      </a:r>
                      <a:r>
                        <a:rPr lang="en-AU" baseline="0" dirty="0"/>
                        <a:t> – Matter 6 (Constitution)</a:t>
                      </a:r>
                      <a:endParaRPr lang="en-AU" dirty="0"/>
                    </a:p>
                  </a:txBody>
                  <a:tcPr/>
                </a:tc>
                <a:tc>
                  <a:txBody>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lang="en-AU" dirty="0"/>
                        <a:t>[IAG 3.1.4]</a:t>
                      </a:r>
                    </a:p>
                  </a:txBody>
                  <a:tcPr/>
                </a:tc>
                <a:extLst>
                  <a:ext uri="{0D108BD9-81ED-4DB2-BD59-A6C34878D82A}">
                    <a16:rowId xmlns:a16="http://schemas.microsoft.com/office/drawing/2014/main" xmlns="" val="3394477444"/>
                  </a:ext>
                </a:extLst>
              </a:tr>
              <a:tr h="452526">
                <a:tc>
                  <a:txBody>
                    <a:bodyPr/>
                    <a:lstStyle/>
                    <a:p>
                      <a:pPr marL="0" indent="0">
                        <a:buFont typeface="Arial" panose="020B0604020202020204" pitchFamily="34" charset="0"/>
                        <a:buNone/>
                      </a:pPr>
                      <a:r>
                        <a:rPr lang="en-AU" sz="1799" kern="1200" dirty="0">
                          <a:solidFill>
                            <a:schemeClr val="tx1"/>
                          </a:solidFill>
                          <a:effectLst/>
                          <a:latin typeface="+mn-lt"/>
                          <a:ea typeface="+mn-ea"/>
                          <a:cs typeface="+mn-cs"/>
                        </a:rPr>
                        <a:t>Taking out loans</a:t>
                      </a:r>
                      <a:endParaRPr lang="en-AU" dirty="0"/>
                    </a:p>
                  </a:txBody>
                  <a:tcPr/>
                </a:tc>
                <a:tc>
                  <a:txBody>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lang="en-AU" dirty="0"/>
                        <a:t>Schedule 2</a:t>
                      </a:r>
                      <a:r>
                        <a:rPr lang="en-AU" baseline="0" dirty="0"/>
                        <a:t> – Matter 7 (Constitution)</a:t>
                      </a:r>
                      <a:endParaRPr lang="en-AU" dirty="0"/>
                    </a:p>
                  </a:txBody>
                  <a:tcPr/>
                </a:tc>
                <a:tc>
                  <a:txBody>
                    <a:bodyPr/>
                    <a:lstStyle/>
                    <a:p>
                      <a:r>
                        <a:rPr lang="en-AU" sz="1799" kern="1200" dirty="0">
                          <a:solidFill>
                            <a:schemeClr val="tx1"/>
                          </a:solidFill>
                          <a:latin typeface="+mn-lt"/>
                          <a:ea typeface="+mn-ea"/>
                          <a:cs typeface="+mn-cs"/>
                        </a:rPr>
                        <a:t>[IAG 4.4.2]</a:t>
                      </a:r>
                    </a:p>
                  </a:txBody>
                  <a:tcPr/>
                </a:tc>
                <a:extLst>
                  <a:ext uri="{0D108BD9-81ED-4DB2-BD59-A6C34878D82A}">
                    <a16:rowId xmlns:a16="http://schemas.microsoft.com/office/drawing/2014/main" xmlns="" val="3400682240"/>
                  </a:ext>
                </a:extLst>
              </a:tr>
              <a:tr h="482135">
                <a:tc>
                  <a:txBody>
                    <a:bodyPr/>
                    <a:lstStyle/>
                    <a:p>
                      <a:pPr marL="0" indent="0">
                        <a:buFont typeface="Arial" panose="020B0604020202020204" pitchFamily="34" charset="0"/>
                        <a:buNone/>
                      </a:pPr>
                      <a:r>
                        <a:rPr lang="en-AU" sz="1799" kern="1200" dirty="0">
                          <a:solidFill>
                            <a:schemeClr val="tx1"/>
                          </a:solidFill>
                          <a:effectLst/>
                          <a:latin typeface="+mn-lt"/>
                          <a:ea typeface="+mn-ea"/>
                          <a:cs typeface="+mn-cs"/>
                        </a:rPr>
                        <a:t>Encumbering land</a:t>
                      </a:r>
                      <a:endParaRPr lang="en-AU" dirty="0"/>
                    </a:p>
                  </a:txBody>
                  <a:tcPr/>
                </a:tc>
                <a:tc>
                  <a:txBody>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lang="en-AU" dirty="0"/>
                        <a:t>Schedule 2</a:t>
                      </a:r>
                      <a:r>
                        <a:rPr lang="en-AU" baseline="0" dirty="0"/>
                        <a:t> – Matter 8 (Constitution)</a:t>
                      </a:r>
                      <a:endParaRPr lang="en-AU" dirty="0"/>
                    </a:p>
                  </a:txBody>
                  <a:tcPr/>
                </a:tc>
                <a:tc>
                  <a:txBody>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lang="en-AU" dirty="0"/>
                        <a:t>Section 4</a:t>
                      </a:r>
                    </a:p>
                  </a:txBody>
                  <a:tcPr/>
                </a:tc>
                <a:extLst>
                  <a:ext uri="{0D108BD9-81ED-4DB2-BD59-A6C34878D82A}">
                    <a16:rowId xmlns:a16="http://schemas.microsoft.com/office/drawing/2014/main" xmlns="" val="2842834635"/>
                  </a:ext>
                </a:extLst>
              </a:tr>
              <a:tr h="461669">
                <a:tc>
                  <a:txBody>
                    <a:bodyPr/>
                    <a:lstStyle/>
                    <a:p>
                      <a:pPr marL="0" indent="0">
                        <a:buFont typeface="Arial" panose="020B0604020202020204" pitchFamily="34" charset="0"/>
                        <a:buNone/>
                      </a:pPr>
                      <a:r>
                        <a:rPr lang="en-AU" sz="1799" kern="1200" dirty="0">
                          <a:solidFill>
                            <a:schemeClr val="tx1"/>
                          </a:solidFill>
                          <a:effectLst/>
                          <a:latin typeface="+mn-lt"/>
                          <a:ea typeface="+mn-ea"/>
                          <a:cs typeface="+mn-cs"/>
                        </a:rPr>
                        <a:t>Purchase of land or buildings</a:t>
                      </a:r>
                      <a:endParaRPr lang="en-AU" dirty="0"/>
                    </a:p>
                  </a:txBody>
                  <a:tcPr/>
                </a:tc>
                <a:tc>
                  <a:txBody>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lang="en-AU" dirty="0"/>
                        <a:t>Schedule 2</a:t>
                      </a:r>
                      <a:r>
                        <a:rPr lang="en-AU" baseline="0" dirty="0"/>
                        <a:t> – Matter 9 (Constitution)</a:t>
                      </a:r>
                      <a:endParaRPr lang="en-AU" dirty="0"/>
                    </a:p>
                  </a:txBody>
                  <a:tcPr/>
                </a:tc>
                <a:tc>
                  <a:txBody>
                    <a:bodyPr/>
                    <a:lstStyle/>
                    <a:p>
                      <a:r>
                        <a:rPr lang="en-AU" sz="1799" kern="1200" dirty="0">
                          <a:solidFill>
                            <a:schemeClr val="tx1"/>
                          </a:solidFill>
                          <a:latin typeface="+mn-lt"/>
                          <a:ea typeface="+mn-ea"/>
                          <a:cs typeface="+mn-cs"/>
                        </a:rPr>
                        <a:t>[IAG 375]</a:t>
                      </a:r>
                    </a:p>
                  </a:txBody>
                  <a:tcPr/>
                </a:tc>
                <a:extLst>
                  <a:ext uri="{0D108BD9-81ED-4DB2-BD59-A6C34878D82A}">
                    <a16:rowId xmlns:a16="http://schemas.microsoft.com/office/drawing/2014/main" xmlns="" val="2349889944"/>
                  </a:ext>
                </a:extLst>
              </a:tr>
              <a:tr h="665852">
                <a:tc>
                  <a:txBody>
                    <a:bodyPr/>
                    <a:lstStyle/>
                    <a:p>
                      <a:pPr marL="0" indent="0">
                        <a:buFont typeface="Arial" panose="020B0604020202020204" pitchFamily="34" charset="0"/>
                        <a:buNone/>
                      </a:pPr>
                      <a:r>
                        <a:rPr lang="en-AU" sz="1799" kern="1200" dirty="0">
                          <a:solidFill>
                            <a:schemeClr val="tx1"/>
                          </a:solidFill>
                          <a:effectLst/>
                          <a:latin typeface="+mn-lt"/>
                          <a:ea typeface="+mn-ea"/>
                          <a:cs typeface="+mn-cs"/>
                        </a:rPr>
                        <a:t>Approve the strategic plans and master plans for the School</a:t>
                      </a:r>
                      <a:endParaRPr lang="en-AU" baseline="0" dirty="0"/>
                    </a:p>
                  </a:txBody>
                  <a:tcPr/>
                </a:tc>
                <a:tc>
                  <a:txBody>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lang="en-AU" dirty="0"/>
                        <a:t>Schedule 2</a:t>
                      </a:r>
                      <a:r>
                        <a:rPr lang="en-AU" baseline="0" dirty="0"/>
                        <a:t> – Matter 10 (Constitution)</a:t>
                      </a:r>
                      <a:endParaRPr lang="en-AU" dirty="0"/>
                    </a:p>
                    <a:p>
                      <a:pPr marL="0" marR="0" lvl="0" indent="0" algn="l" defTabSz="914126" rtl="0" eaLnBrk="1" fontAlgn="auto" latinLnBrk="0" hangingPunct="1">
                        <a:lnSpc>
                          <a:spcPct val="100000"/>
                        </a:lnSpc>
                        <a:spcBef>
                          <a:spcPts val="0"/>
                        </a:spcBef>
                        <a:spcAft>
                          <a:spcPts val="0"/>
                        </a:spcAft>
                        <a:buClrTx/>
                        <a:buSzTx/>
                        <a:buFontTx/>
                        <a:buNone/>
                        <a:tabLst/>
                        <a:defRPr/>
                      </a:pPr>
                      <a:endParaRPr lang="en-AU" dirty="0"/>
                    </a:p>
                  </a:txBody>
                  <a:tcPr/>
                </a:tc>
                <a:tc>
                  <a:txBody>
                    <a:bodyPr/>
                    <a:lstStyle/>
                    <a:p>
                      <a:r>
                        <a:rPr lang="en-AU" dirty="0"/>
                        <a:t>[IAG 64 - 65 and 484 - 493]</a:t>
                      </a:r>
                    </a:p>
                  </a:txBody>
                  <a:tcPr/>
                </a:tc>
                <a:extLst>
                  <a:ext uri="{0D108BD9-81ED-4DB2-BD59-A6C34878D82A}">
                    <a16:rowId xmlns:a16="http://schemas.microsoft.com/office/drawing/2014/main" xmlns="" val="2761412500"/>
                  </a:ext>
                </a:extLst>
              </a:tr>
              <a:tr h="665852">
                <a:tc>
                  <a:txBody>
                    <a:bodyPr/>
                    <a:lstStyle/>
                    <a:p>
                      <a:pPr marL="0" marR="0" lvl="0" indent="0" algn="l" defTabSz="914126"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799" kern="1200" dirty="0">
                          <a:solidFill>
                            <a:schemeClr val="tx1"/>
                          </a:solidFill>
                          <a:effectLst/>
                          <a:latin typeface="+mn-lt"/>
                          <a:ea typeface="+mn-ea"/>
                          <a:cs typeface="+mn-cs"/>
                        </a:rPr>
                        <a:t>Constructing or renovating a building</a:t>
                      </a:r>
                      <a:endParaRPr lang="en-AU" dirty="0"/>
                    </a:p>
                  </a:txBody>
                  <a:tcPr/>
                </a:tc>
                <a:tc>
                  <a:txBody>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lang="en-AU" dirty="0"/>
                        <a:t>Schedule 2</a:t>
                      </a:r>
                      <a:r>
                        <a:rPr lang="en-AU" baseline="0" dirty="0"/>
                        <a:t> – Matter 11 (Constitution)</a:t>
                      </a:r>
                      <a:endParaRPr lang="en-AU" dirty="0"/>
                    </a:p>
                    <a:p>
                      <a:pPr marL="0" marR="0" lvl="0" indent="0" algn="l" defTabSz="914126" rtl="0" eaLnBrk="1" fontAlgn="auto" latinLnBrk="0" hangingPunct="1">
                        <a:lnSpc>
                          <a:spcPct val="100000"/>
                        </a:lnSpc>
                        <a:spcBef>
                          <a:spcPts val="0"/>
                        </a:spcBef>
                        <a:spcAft>
                          <a:spcPts val="0"/>
                        </a:spcAft>
                        <a:buClrTx/>
                        <a:buSzTx/>
                        <a:buFontTx/>
                        <a:buNone/>
                        <a:tabLst/>
                        <a:defRPr/>
                      </a:pPr>
                      <a:endParaRPr lang="en-AU" dirty="0"/>
                    </a:p>
                  </a:txBody>
                  <a:tcPr/>
                </a:tc>
                <a:tc>
                  <a:txBody>
                    <a:bodyPr/>
                    <a:lstStyle/>
                    <a:p>
                      <a:r>
                        <a:rPr lang="en-AU" dirty="0"/>
                        <a:t>[IAG 484</a:t>
                      </a:r>
                      <a:r>
                        <a:rPr lang="en-AU" baseline="0" dirty="0"/>
                        <a:t> – 493]</a:t>
                      </a:r>
                      <a:endParaRPr lang="en-AU" dirty="0"/>
                    </a:p>
                  </a:txBody>
                  <a:tcPr/>
                </a:tc>
                <a:extLst>
                  <a:ext uri="{0D108BD9-81ED-4DB2-BD59-A6C34878D82A}">
                    <a16:rowId xmlns:a16="http://schemas.microsoft.com/office/drawing/2014/main" xmlns="" val="1085960579"/>
                  </a:ext>
                </a:extLst>
              </a:tr>
              <a:tr h="438875">
                <a:tc>
                  <a:txBody>
                    <a:bodyPr/>
                    <a:lstStyle/>
                    <a:p>
                      <a:pPr marL="0" marR="0" lvl="0" indent="0" algn="l" defTabSz="914126"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799" kern="1200" dirty="0">
                          <a:solidFill>
                            <a:schemeClr val="tx1"/>
                          </a:solidFill>
                          <a:effectLst/>
                          <a:latin typeface="+mn-lt"/>
                          <a:ea typeface="+mn-ea"/>
                          <a:cs typeface="+mn-cs"/>
                        </a:rPr>
                        <a:t>Loan monies to persons or entities </a:t>
                      </a:r>
                      <a:endParaRPr lang="en-AU" dirty="0"/>
                    </a:p>
                  </a:txBody>
                  <a:tcPr/>
                </a:tc>
                <a:tc>
                  <a:txBody>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lang="en-AU" dirty="0"/>
                        <a:t>Schedule 2</a:t>
                      </a:r>
                      <a:r>
                        <a:rPr lang="en-AU" baseline="0" dirty="0"/>
                        <a:t> – Matter 12 (Constitution)</a:t>
                      </a:r>
                      <a:endParaRPr lang="en-AU" dirty="0"/>
                    </a:p>
                  </a:txBody>
                  <a:tcPr/>
                </a:tc>
                <a:tc>
                  <a:txBody>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lang="en-AU" dirty="0"/>
                        <a:t>[IAG 401]</a:t>
                      </a:r>
                    </a:p>
                  </a:txBody>
                  <a:tcPr/>
                </a:tc>
                <a:extLst>
                  <a:ext uri="{0D108BD9-81ED-4DB2-BD59-A6C34878D82A}">
                    <a16:rowId xmlns:a16="http://schemas.microsoft.com/office/drawing/2014/main" xmlns="" val="914086684"/>
                  </a:ext>
                </a:extLst>
              </a:tr>
            </a:tbl>
          </a:graphicData>
        </a:graphic>
      </p:graphicFrame>
    </p:spTree>
    <p:extLst>
      <p:ext uri="{BB962C8B-B14F-4D97-AF65-F5344CB8AC3E}">
        <p14:creationId xmlns:p14="http://schemas.microsoft.com/office/powerpoint/2010/main" val="1944601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90443" y="476672"/>
            <a:ext cx="10055781" cy="1048923"/>
          </a:xfrm>
        </p:spPr>
        <p:txBody>
          <a:bodyPr>
            <a:noAutofit/>
          </a:bodyPr>
          <a:lstStyle/>
          <a:p>
            <a:pPr algn="ctr"/>
            <a:r>
              <a:rPr lang="en-AU" sz="3600" b="1" dirty="0">
                <a:solidFill>
                  <a:srgbClr val="002060"/>
                </a:solidFill>
                <a:cs typeface="Arial" panose="020B0604020202020204" pitchFamily="34" charset="0"/>
              </a:rPr>
              <a:t>Specific Requirements of the IAG relating to </a:t>
            </a:r>
            <a:br>
              <a:rPr lang="en-AU" sz="3600" b="1" dirty="0">
                <a:solidFill>
                  <a:srgbClr val="002060"/>
                </a:solidFill>
                <a:cs typeface="Arial" panose="020B0604020202020204" pitchFamily="34" charset="0"/>
              </a:rPr>
            </a:br>
            <a:r>
              <a:rPr lang="en-AU" sz="3600" b="1" dirty="0">
                <a:solidFill>
                  <a:srgbClr val="002060"/>
                </a:solidFill>
                <a:cs typeface="Arial" panose="020B0604020202020204" pitchFamily="34" charset="0"/>
              </a:rPr>
              <a:t>………. College Ltd</a:t>
            </a:r>
            <a:endParaRPr lang="en-US" sz="3600" b="1" dirty="0">
              <a:solidFill>
                <a:srgbClr val="002060"/>
              </a:solidFill>
            </a:endParaRPr>
          </a:p>
        </p:txBody>
      </p:sp>
      <p:pic>
        <p:nvPicPr>
          <p:cNvPr id="4" name="Picture 1" descr="logo_20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34628" y="115369"/>
            <a:ext cx="976800" cy="112173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88877" y="6445160"/>
            <a:ext cx="11150151" cy="307777"/>
          </a:xfrm>
          <a:prstGeom prst="rect">
            <a:avLst/>
          </a:prstGeom>
          <a:noFill/>
        </p:spPr>
        <p:txBody>
          <a:bodyPr wrap="square" rtlCol="0">
            <a:spAutoFit/>
          </a:bodyPr>
          <a:lstStyle/>
          <a:p>
            <a:pPr algn="ctr"/>
            <a:r>
              <a:rPr lang="en-US" sz="1400" b="1" dirty="0"/>
              <a:t>Australian Province of the Society of Jesus</a:t>
            </a:r>
            <a:endParaRPr lang="en-AU" sz="1400" b="1" dirty="0"/>
          </a:p>
        </p:txBody>
      </p:sp>
      <p:sp>
        <p:nvSpPr>
          <p:cNvPr id="6" name="Flowchart: Connector 5"/>
          <p:cNvSpPr/>
          <p:nvPr/>
        </p:nvSpPr>
        <p:spPr>
          <a:xfrm>
            <a:off x="283390" y="6451962"/>
            <a:ext cx="482430" cy="406038"/>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dirty="0">
                <a:solidFill>
                  <a:schemeClr val="tx1"/>
                </a:solidFill>
                <a:latin typeface="Arial" panose="020B0604020202020204" pitchFamily="34" charset="0"/>
                <a:cs typeface="Arial" panose="020B0604020202020204" pitchFamily="34" charset="0"/>
              </a:rPr>
              <a:t>31</a:t>
            </a:r>
          </a:p>
        </p:txBody>
      </p:sp>
      <p:pic>
        <p:nvPicPr>
          <p:cNvPr id="7" name="Picture 6"/>
          <p:cNvPicPr>
            <a:picLocks noChangeAspect="1"/>
          </p:cNvPicPr>
          <p:nvPr/>
        </p:nvPicPr>
        <p:blipFill>
          <a:blip r:embed="rId3"/>
          <a:stretch>
            <a:fillRect/>
          </a:stretch>
        </p:blipFill>
        <p:spPr>
          <a:xfrm rot="21391782">
            <a:off x="587207" y="179603"/>
            <a:ext cx="1043185" cy="1267696"/>
          </a:xfrm>
          <a:prstGeom prst="rect">
            <a:avLst/>
          </a:prstGeom>
          <a:ln>
            <a:noFill/>
          </a:ln>
          <a:effectLst>
            <a:softEdge rad="112500"/>
          </a:effectLst>
        </p:spPr>
      </p:pic>
      <p:graphicFrame>
        <p:nvGraphicFramePr>
          <p:cNvPr id="2" name="Table 1"/>
          <p:cNvGraphicFramePr>
            <a:graphicFrameLocks noGrp="1"/>
          </p:cNvGraphicFramePr>
          <p:nvPr>
            <p:extLst>
              <p:ext uri="{D42A27DB-BD31-4B8C-83A1-F6EECF244321}">
                <p14:modId xmlns:p14="http://schemas.microsoft.com/office/powerpoint/2010/main" val="1608040807"/>
              </p:ext>
            </p:extLst>
          </p:nvPr>
        </p:nvGraphicFramePr>
        <p:xfrm>
          <a:off x="431100" y="1805191"/>
          <a:ext cx="11150150" cy="1925516"/>
        </p:xfrm>
        <a:graphic>
          <a:graphicData uri="http://schemas.openxmlformats.org/drawingml/2006/table">
            <a:tbl>
              <a:tblPr firstRow="1" bandRow="1">
                <a:tableStyleId>{3B4B98B0-60AC-42C2-AFA5-B58CD77FA1E5}</a:tableStyleId>
              </a:tblPr>
              <a:tblGrid>
                <a:gridCol w="4105017">
                  <a:extLst>
                    <a:ext uri="{9D8B030D-6E8A-4147-A177-3AD203B41FA5}">
                      <a16:colId xmlns:a16="http://schemas.microsoft.com/office/drawing/2014/main" xmlns="" val="1210913873"/>
                    </a:ext>
                  </a:extLst>
                </a:gridCol>
                <a:gridCol w="3804774">
                  <a:extLst>
                    <a:ext uri="{9D8B030D-6E8A-4147-A177-3AD203B41FA5}">
                      <a16:colId xmlns:a16="http://schemas.microsoft.com/office/drawing/2014/main" xmlns="" val="1336557729"/>
                    </a:ext>
                  </a:extLst>
                </a:gridCol>
                <a:gridCol w="3240359">
                  <a:extLst>
                    <a:ext uri="{9D8B030D-6E8A-4147-A177-3AD203B41FA5}">
                      <a16:colId xmlns:a16="http://schemas.microsoft.com/office/drawing/2014/main" xmlns="" val="3022938395"/>
                    </a:ext>
                  </a:extLst>
                </a:gridCol>
              </a:tblGrid>
              <a:tr h="380638">
                <a:tc>
                  <a:txBody>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lang="en-AU" sz="1800" b="1" kern="1200" cap="all" spc="200" dirty="0">
                          <a:solidFill>
                            <a:schemeClr val="tx2"/>
                          </a:solidFill>
                          <a:latin typeface="+mn-lt"/>
                          <a:ea typeface="+mn-ea"/>
                          <a:cs typeface="+mn-cs"/>
                        </a:rPr>
                        <a:t>IAG Requirement</a:t>
                      </a:r>
                    </a:p>
                  </a:txBody>
                  <a:tcPr/>
                </a:tc>
                <a:tc>
                  <a:txBody>
                    <a:bodyPr/>
                    <a:lstStyle/>
                    <a:p>
                      <a:r>
                        <a:rPr lang="en-AU" sz="1800" b="1" kern="1200" cap="all" spc="200" dirty="0">
                          <a:solidFill>
                            <a:schemeClr val="tx2"/>
                          </a:solidFill>
                          <a:latin typeface="+mn-lt"/>
                          <a:ea typeface="+mn-ea"/>
                          <a:cs typeface="+mn-cs"/>
                        </a:rPr>
                        <a:t>College Constitution Ref.</a:t>
                      </a:r>
                    </a:p>
                  </a:txBody>
                  <a:tcPr/>
                </a:tc>
                <a:tc>
                  <a:txBody>
                    <a:bodyPr/>
                    <a:lstStyle/>
                    <a:p>
                      <a:r>
                        <a:rPr lang="en-AU" sz="1800" b="1" kern="1200" cap="all" spc="200" dirty="0">
                          <a:solidFill>
                            <a:schemeClr val="tx2"/>
                          </a:solidFill>
                          <a:latin typeface="+mn-lt"/>
                          <a:ea typeface="+mn-ea"/>
                          <a:cs typeface="+mn-cs"/>
                        </a:rPr>
                        <a:t>IAG Reference </a:t>
                      </a:r>
                    </a:p>
                  </a:txBody>
                  <a:tcPr/>
                </a:tc>
                <a:extLst>
                  <a:ext uri="{0D108BD9-81ED-4DB2-BD59-A6C34878D82A}">
                    <a16:rowId xmlns:a16="http://schemas.microsoft.com/office/drawing/2014/main" xmlns="" val="4024469078"/>
                  </a:ext>
                </a:extLst>
              </a:tr>
              <a:tr h="452526">
                <a:tc>
                  <a:txBody>
                    <a:bodyPr/>
                    <a:lstStyle/>
                    <a:p>
                      <a:pPr marL="0" indent="0">
                        <a:buFont typeface="Arial" panose="020B0604020202020204" pitchFamily="34" charset="0"/>
                        <a:buNone/>
                      </a:pPr>
                      <a:r>
                        <a:rPr lang="en-AU" sz="1799" kern="1200" dirty="0">
                          <a:solidFill>
                            <a:schemeClr val="tx1"/>
                          </a:solidFill>
                          <a:effectLst/>
                          <a:latin typeface="+mn-lt"/>
                          <a:ea typeface="+mn-ea"/>
                          <a:cs typeface="+mn-cs"/>
                        </a:rPr>
                        <a:t>Operating other than a school</a:t>
                      </a:r>
                      <a:endParaRPr lang="en-AU" dirty="0"/>
                    </a:p>
                  </a:txBody>
                  <a:tcPr/>
                </a:tc>
                <a:tc>
                  <a:txBody>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lang="en-AU" dirty="0"/>
                        <a:t>Schedule 2</a:t>
                      </a:r>
                      <a:r>
                        <a:rPr lang="en-AU" baseline="0" dirty="0"/>
                        <a:t> – Matter 13 (Constitution)</a:t>
                      </a:r>
                      <a:endParaRPr lang="en-AU" dirty="0"/>
                    </a:p>
                  </a:txBody>
                  <a:tcPr/>
                </a:tc>
                <a:tc>
                  <a:txBody>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lang="en-AU" sz="1799" kern="1200" dirty="0">
                          <a:solidFill>
                            <a:schemeClr val="tx1"/>
                          </a:solidFill>
                          <a:latin typeface="+mn-lt"/>
                          <a:ea typeface="+mn-ea"/>
                          <a:cs typeface="+mn-cs"/>
                        </a:rPr>
                        <a:t>[IAG 114 and 115]</a:t>
                      </a:r>
                    </a:p>
                  </a:txBody>
                  <a:tcPr/>
                </a:tc>
                <a:extLst>
                  <a:ext uri="{0D108BD9-81ED-4DB2-BD59-A6C34878D82A}">
                    <a16:rowId xmlns:a16="http://schemas.microsoft.com/office/drawing/2014/main" xmlns="" val="3394477444"/>
                  </a:ext>
                </a:extLst>
              </a:tr>
              <a:tr h="452526">
                <a:tc>
                  <a:txBody>
                    <a:bodyPr/>
                    <a:lstStyle/>
                    <a:p>
                      <a:pPr marL="0" indent="0">
                        <a:buFont typeface="Arial" panose="020B0604020202020204" pitchFamily="34" charset="0"/>
                        <a:buNone/>
                      </a:pPr>
                      <a:r>
                        <a:rPr lang="en-AU" sz="1799" kern="1200" dirty="0">
                          <a:solidFill>
                            <a:schemeClr val="tx1"/>
                          </a:solidFill>
                          <a:effectLst/>
                          <a:latin typeface="+mn-lt"/>
                          <a:ea typeface="+mn-ea"/>
                          <a:cs typeface="+mn-cs"/>
                        </a:rPr>
                        <a:t>Delegations</a:t>
                      </a:r>
                      <a:endParaRPr lang="en-AU" dirty="0"/>
                    </a:p>
                  </a:txBody>
                  <a:tcPr/>
                </a:tc>
                <a:tc>
                  <a:txBody>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lang="en-AU" dirty="0"/>
                        <a:t>Schedule 2</a:t>
                      </a:r>
                      <a:r>
                        <a:rPr lang="en-AU" baseline="0" dirty="0"/>
                        <a:t> – Matter 14 (Constitution)</a:t>
                      </a:r>
                      <a:endParaRPr lang="en-AU" dirty="0"/>
                    </a:p>
                  </a:txBody>
                  <a:tcPr/>
                </a:tc>
                <a:tc>
                  <a:txBody>
                    <a:bodyPr/>
                    <a:lstStyle/>
                    <a:p>
                      <a:r>
                        <a:rPr lang="en-AU" sz="1799" kern="1200" dirty="0">
                          <a:solidFill>
                            <a:schemeClr val="tx1"/>
                          </a:solidFill>
                          <a:latin typeface="+mn-lt"/>
                          <a:ea typeface="+mn-ea"/>
                          <a:cs typeface="+mn-cs"/>
                        </a:rPr>
                        <a:t>[IAG 45]</a:t>
                      </a:r>
                    </a:p>
                  </a:txBody>
                  <a:tcPr/>
                </a:tc>
                <a:extLst>
                  <a:ext uri="{0D108BD9-81ED-4DB2-BD59-A6C34878D82A}">
                    <a16:rowId xmlns:a16="http://schemas.microsoft.com/office/drawing/2014/main" xmlns="" val="3400682240"/>
                  </a:ext>
                </a:extLst>
              </a:tr>
              <a:tr h="380506">
                <a:tc>
                  <a:txBody>
                    <a:bodyPr/>
                    <a:lstStyle/>
                    <a:p>
                      <a:pPr marL="0" indent="0">
                        <a:buFont typeface="Arial" panose="020B0604020202020204" pitchFamily="34" charset="0"/>
                        <a:buNone/>
                      </a:pPr>
                      <a:r>
                        <a:rPr lang="en-AU" sz="1799" kern="1200" dirty="0">
                          <a:solidFill>
                            <a:schemeClr val="tx1"/>
                          </a:solidFill>
                          <a:effectLst/>
                          <a:latin typeface="+mn-lt"/>
                          <a:ea typeface="+mn-ea"/>
                          <a:cs typeface="+mn-cs"/>
                        </a:rPr>
                        <a:t>Revoke or jeopardise status as a registered charity</a:t>
                      </a:r>
                      <a:endParaRPr lang="en-AU" dirty="0"/>
                    </a:p>
                  </a:txBody>
                  <a:tcPr/>
                </a:tc>
                <a:tc>
                  <a:txBody>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lang="en-AU" dirty="0"/>
                        <a:t>Schedule 2</a:t>
                      </a:r>
                      <a:r>
                        <a:rPr lang="en-AU" baseline="0" dirty="0"/>
                        <a:t> – Matter 15 (Constitution)</a:t>
                      </a:r>
                      <a:endParaRPr lang="en-AU" dirty="0"/>
                    </a:p>
                  </a:txBody>
                  <a:tcPr/>
                </a:tc>
                <a:tc>
                  <a:txBody>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lang="en-AU" dirty="0"/>
                        <a:t>[IAG 337 and 338]</a:t>
                      </a:r>
                    </a:p>
                    <a:p>
                      <a:pPr marL="0" marR="0" lvl="0" indent="0" algn="l" defTabSz="914126" rtl="0" eaLnBrk="1" fontAlgn="auto" latinLnBrk="0" hangingPunct="1">
                        <a:lnSpc>
                          <a:spcPct val="100000"/>
                        </a:lnSpc>
                        <a:spcBef>
                          <a:spcPts val="0"/>
                        </a:spcBef>
                        <a:spcAft>
                          <a:spcPts val="0"/>
                        </a:spcAft>
                        <a:buClrTx/>
                        <a:buSzTx/>
                        <a:buFontTx/>
                        <a:buNone/>
                        <a:tabLst/>
                        <a:defRPr/>
                      </a:pPr>
                      <a:endParaRPr lang="en-AU" dirty="0"/>
                    </a:p>
                  </a:txBody>
                  <a:tcPr/>
                </a:tc>
                <a:extLst>
                  <a:ext uri="{0D108BD9-81ED-4DB2-BD59-A6C34878D82A}">
                    <a16:rowId xmlns:a16="http://schemas.microsoft.com/office/drawing/2014/main" xmlns="" val="2842834635"/>
                  </a:ext>
                </a:extLst>
              </a:tr>
            </a:tbl>
          </a:graphicData>
        </a:graphic>
      </p:graphicFrame>
    </p:spTree>
    <p:extLst>
      <p:ext uri="{BB962C8B-B14F-4D97-AF65-F5344CB8AC3E}">
        <p14:creationId xmlns:p14="http://schemas.microsoft.com/office/powerpoint/2010/main" val="4203274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36061" y="2348880"/>
            <a:ext cx="10055781" cy="1224135"/>
          </a:xfrm>
        </p:spPr>
        <p:txBody>
          <a:bodyPr>
            <a:noAutofit/>
          </a:bodyPr>
          <a:lstStyle/>
          <a:p>
            <a:pPr algn="ctr"/>
            <a:r>
              <a:rPr lang="en-AU" sz="4000" b="1" dirty="0">
                <a:solidFill>
                  <a:srgbClr val="002060"/>
                </a:solidFill>
              </a:rPr>
              <a:t>Reporting (External and Internal)</a:t>
            </a:r>
            <a:r>
              <a:rPr lang="en-US" sz="4000" b="1" dirty="0">
                <a:solidFill>
                  <a:srgbClr val="002060"/>
                </a:solidFill>
              </a:rPr>
              <a:t/>
            </a:r>
            <a:br>
              <a:rPr lang="en-US" sz="4000" b="1" dirty="0">
                <a:solidFill>
                  <a:srgbClr val="002060"/>
                </a:solidFill>
              </a:rPr>
            </a:br>
            <a:endParaRPr lang="en-US" sz="4000" b="1" dirty="0">
              <a:solidFill>
                <a:srgbClr val="002060"/>
              </a:solidFill>
            </a:endParaRPr>
          </a:p>
        </p:txBody>
      </p:sp>
      <p:pic>
        <p:nvPicPr>
          <p:cNvPr id="4" name="Picture 1" descr="logo_20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34628" y="115369"/>
            <a:ext cx="976800" cy="112173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88877" y="6445160"/>
            <a:ext cx="11150151" cy="307777"/>
          </a:xfrm>
          <a:prstGeom prst="rect">
            <a:avLst/>
          </a:prstGeom>
          <a:noFill/>
        </p:spPr>
        <p:txBody>
          <a:bodyPr wrap="square" rtlCol="0">
            <a:spAutoFit/>
          </a:bodyPr>
          <a:lstStyle/>
          <a:p>
            <a:pPr algn="ctr"/>
            <a:r>
              <a:rPr lang="en-US" sz="1400" b="1" dirty="0"/>
              <a:t>Australian Province of the Society of Jesus</a:t>
            </a:r>
            <a:endParaRPr lang="en-AU" sz="1400" b="1" dirty="0"/>
          </a:p>
        </p:txBody>
      </p:sp>
      <p:sp>
        <p:nvSpPr>
          <p:cNvPr id="6" name="Flowchart: Connector 5"/>
          <p:cNvSpPr/>
          <p:nvPr/>
        </p:nvSpPr>
        <p:spPr>
          <a:xfrm>
            <a:off x="283390" y="6451962"/>
            <a:ext cx="482430" cy="406038"/>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dirty="0">
                <a:solidFill>
                  <a:schemeClr val="tx1"/>
                </a:solidFill>
                <a:latin typeface="Arial" panose="020B0604020202020204" pitchFamily="34" charset="0"/>
                <a:cs typeface="Arial" panose="020B0604020202020204" pitchFamily="34" charset="0"/>
              </a:rPr>
              <a:t>32</a:t>
            </a:r>
          </a:p>
        </p:txBody>
      </p:sp>
      <p:pic>
        <p:nvPicPr>
          <p:cNvPr id="7" name="Picture 6"/>
          <p:cNvPicPr>
            <a:picLocks noChangeAspect="1"/>
          </p:cNvPicPr>
          <p:nvPr/>
        </p:nvPicPr>
        <p:blipFill>
          <a:blip r:embed="rId3"/>
          <a:stretch>
            <a:fillRect/>
          </a:stretch>
        </p:blipFill>
        <p:spPr>
          <a:xfrm rot="21391782">
            <a:off x="587207" y="179603"/>
            <a:ext cx="1043185" cy="1267696"/>
          </a:xfrm>
          <a:prstGeom prst="rect">
            <a:avLst/>
          </a:prstGeom>
          <a:ln>
            <a:noFill/>
          </a:ln>
          <a:effectLst>
            <a:softEdge rad="112500"/>
          </a:effectLst>
        </p:spPr>
      </p:pic>
      <p:sp>
        <p:nvSpPr>
          <p:cNvPr id="8" name="Title 12"/>
          <p:cNvSpPr txBox="1">
            <a:spLocks/>
          </p:cNvSpPr>
          <p:nvPr/>
        </p:nvSpPr>
        <p:spPr>
          <a:xfrm>
            <a:off x="1090443" y="476672"/>
            <a:ext cx="10055781" cy="1048923"/>
          </a:xfrm>
          <a:prstGeom prst="rect">
            <a:avLst/>
          </a:prstGeom>
        </p:spPr>
        <p:txBody>
          <a:bodyPr vert="horz" lIns="91440" tIns="45720" rIns="91440" bIns="45720" rtlCol="0" anchor="b">
            <a:noAutofit/>
          </a:bodyPr>
          <a:lstStyle>
            <a:lvl1pPr algn="l" defTabSz="914126" rtl="0" eaLnBrk="1" latinLnBrk="0" hangingPunct="1">
              <a:lnSpc>
                <a:spcPct val="85000"/>
              </a:lnSpc>
              <a:spcBef>
                <a:spcPct val="0"/>
              </a:spcBef>
              <a:buNone/>
              <a:defRPr sz="4799" kern="1200" spc="-50" baseline="0">
                <a:solidFill>
                  <a:schemeClr val="tx1">
                    <a:lumMod val="75000"/>
                    <a:lumOff val="25000"/>
                  </a:schemeClr>
                </a:solidFill>
                <a:latin typeface="+mj-lt"/>
                <a:ea typeface="+mj-ea"/>
                <a:cs typeface="+mj-cs"/>
              </a:defRPr>
            </a:lvl1pPr>
          </a:lstStyle>
          <a:p>
            <a:pPr algn="ctr"/>
            <a:r>
              <a:rPr lang="en-AU" sz="3600" b="1" dirty="0">
                <a:solidFill>
                  <a:srgbClr val="002060"/>
                </a:solidFill>
              </a:rPr>
              <a:t>Main Functions of Financial Administration </a:t>
            </a:r>
            <a:br>
              <a:rPr lang="en-AU" sz="3600" b="1" dirty="0">
                <a:solidFill>
                  <a:srgbClr val="002060"/>
                </a:solidFill>
              </a:rPr>
            </a:br>
            <a:r>
              <a:rPr lang="en-AU" sz="3600" b="1" dirty="0">
                <a:solidFill>
                  <a:srgbClr val="002060"/>
                </a:solidFill>
              </a:rPr>
              <a:t>The Practical Way of Proceeding in Various Matters</a:t>
            </a:r>
            <a:endParaRPr lang="en-US" sz="3600" b="1" dirty="0">
              <a:solidFill>
                <a:srgbClr val="002060"/>
              </a:solidFill>
            </a:endParaRPr>
          </a:p>
        </p:txBody>
      </p:sp>
    </p:spTree>
    <p:extLst>
      <p:ext uri="{BB962C8B-B14F-4D97-AF65-F5344CB8AC3E}">
        <p14:creationId xmlns:p14="http://schemas.microsoft.com/office/powerpoint/2010/main" val="1719436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269876" y="516120"/>
            <a:ext cx="10153128" cy="1224135"/>
          </a:xfrm>
        </p:spPr>
        <p:txBody>
          <a:bodyPr>
            <a:normAutofit fontScale="90000"/>
          </a:bodyPr>
          <a:lstStyle/>
          <a:p>
            <a:pPr algn="ctr"/>
            <a:r>
              <a:rPr lang="en-AU" sz="4400" b="1" dirty="0">
                <a:solidFill>
                  <a:srgbClr val="002060"/>
                </a:solidFill>
              </a:rPr>
              <a:t>Reporting (External and Internal)</a:t>
            </a:r>
            <a:r>
              <a:rPr lang="en-US" sz="4400" b="1" dirty="0">
                <a:solidFill>
                  <a:srgbClr val="002060"/>
                </a:solidFill>
              </a:rPr>
              <a:t/>
            </a:r>
            <a:br>
              <a:rPr lang="en-US" sz="4400" b="1" dirty="0">
                <a:solidFill>
                  <a:srgbClr val="002060"/>
                </a:solidFill>
              </a:rPr>
            </a:br>
            <a:endParaRPr lang="en-US" sz="4400" b="1" dirty="0">
              <a:solidFill>
                <a:srgbClr val="002060"/>
              </a:solidFill>
            </a:endParaRPr>
          </a:p>
        </p:txBody>
      </p:sp>
      <p:pic>
        <p:nvPicPr>
          <p:cNvPr id="4" name="Picture 1" descr="logo_20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34628" y="115369"/>
            <a:ext cx="976800" cy="112173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88877" y="6445160"/>
            <a:ext cx="11150151" cy="307777"/>
          </a:xfrm>
          <a:prstGeom prst="rect">
            <a:avLst/>
          </a:prstGeom>
          <a:noFill/>
        </p:spPr>
        <p:txBody>
          <a:bodyPr wrap="square" rtlCol="0">
            <a:spAutoFit/>
          </a:bodyPr>
          <a:lstStyle/>
          <a:p>
            <a:pPr algn="ctr"/>
            <a:r>
              <a:rPr lang="en-US" sz="1400" b="1" dirty="0"/>
              <a:t>Australian Province of the Society of Jesus</a:t>
            </a:r>
            <a:endParaRPr lang="en-AU" sz="1400" b="1" dirty="0"/>
          </a:p>
        </p:txBody>
      </p:sp>
      <p:sp>
        <p:nvSpPr>
          <p:cNvPr id="6" name="Flowchart: Connector 5"/>
          <p:cNvSpPr/>
          <p:nvPr/>
        </p:nvSpPr>
        <p:spPr>
          <a:xfrm>
            <a:off x="283390" y="6451962"/>
            <a:ext cx="482430" cy="389232"/>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dirty="0">
                <a:solidFill>
                  <a:schemeClr val="tx1"/>
                </a:solidFill>
                <a:latin typeface="Arial" panose="020B0604020202020204" pitchFamily="34" charset="0"/>
                <a:cs typeface="Arial" panose="020B0604020202020204" pitchFamily="34" charset="0"/>
              </a:rPr>
              <a:t>33</a:t>
            </a:r>
          </a:p>
        </p:txBody>
      </p:sp>
      <p:pic>
        <p:nvPicPr>
          <p:cNvPr id="7" name="Picture 6"/>
          <p:cNvPicPr>
            <a:picLocks noChangeAspect="1"/>
          </p:cNvPicPr>
          <p:nvPr/>
        </p:nvPicPr>
        <p:blipFill>
          <a:blip r:embed="rId3"/>
          <a:stretch>
            <a:fillRect/>
          </a:stretch>
        </p:blipFill>
        <p:spPr>
          <a:xfrm rot="21391782">
            <a:off x="587207" y="179603"/>
            <a:ext cx="1043185" cy="1267696"/>
          </a:xfrm>
          <a:prstGeom prst="rect">
            <a:avLst/>
          </a:prstGeom>
          <a:ln>
            <a:noFill/>
          </a:ln>
          <a:effectLst>
            <a:softEdge rad="112500"/>
          </a:effectLst>
        </p:spPr>
      </p:pic>
      <p:sp>
        <p:nvSpPr>
          <p:cNvPr id="8" name="Rectangle 7"/>
          <p:cNvSpPr/>
          <p:nvPr/>
        </p:nvSpPr>
        <p:spPr>
          <a:xfrm>
            <a:off x="467990" y="1794296"/>
            <a:ext cx="11510191" cy="4154984"/>
          </a:xfrm>
          <a:prstGeom prst="rect">
            <a:avLst/>
          </a:prstGeom>
        </p:spPr>
        <p:txBody>
          <a:bodyPr wrap="square">
            <a:spAutoFit/>
          </a:bodyPr>
          <a:lstStyle/>
          <a:p>
            <a:pPr marL="457200" indent="-457200" defTabSz="914400" eaLnBrk="0" fontAlgn="base" hangingPunct="0">
              <a:spcBef>
                <a:spcPct val="0"/>
              </a:spcBef>
              <a:spcAft>
                <a:spcPts val="1200"/>
              </a:spcAft>
              <a:buFont typeface="Arial" panose="020B0604020202020204" pitchFamily="34" charset="0"/>
              <a:buChar char="•"/>
            </a:pPr>
            <a:r>
              <a:rPr lang="en-AU" altLang="en-US" sz="3200" b="1" dirty="0">
                <a:solidFill>
                  <a:schemeClr val="tx1">
                    <a:lumMod val="75000"/>
                    <a:lumOff val="25000"/>
                  </a:schemeClr>
                </a:solidFill>
              </a:rPr>
              <a:t>Province &gt; Rome</a:t>
            </a:r>
          </a:p>
          <a:p>
            <a:pPr marL="914400" lvl="1" indent="-457200" defTabSz="914400" eaLnBrk="0" fontAlgn="base" hangingPunct="0">
              <a:spcBef>
                <a:spcPct val="0"/>
              </a:spcBef>
              <a:spcAft>
                <a:spcPts val="1200"/>
              </a:spcAft>
              <a:buFont typeface="Arial" panose="020B0604020202020204" pitchFamily="34" charset="0"/>
              <a:buChar char="•"/>
            </a:pPr>
            <a:r>
              <a:rPr lang="en-AU" altLang="en-US" sz="3200" dirty="0">
                <a:solidFill>
                  <a:schemeClr val="tx1">
                    <a:lumMod val="75000"/>
                    <a:lumOff val="25000"/>
                  </a:schemeClr>
                </a:solidFill>
              </a:rPr>
              <a:t>Annual Rome Report including status of Province and Financial and Economic outlook. </a:t>
            </a:r>
          </a:p>
          <a:p>
            <a:pPr marL="914400" lvl="1" indent="-457200" defTabSz="914400" eaLnBrk="0" fontAlgn="base" hangingPunct="0">
              <a:spcBef>
                <a:spcPct val="0"/>
              </a:spcBef>
              <a:spcAft>
                <a:spcPts val="1200"/>
              </a:spcAft>
              <a:buFont typeface="Arial" panose="020B0604020202020204" pitchFamily="34" charset="0"/>
              <a:buChar char="•"/>
            </a:pPr>
            <a:r>
              <a:rPr lang="en-AU" altLang="en-US" sz="3200" dirty="0">
                <a:solidFill>
                  <a:schemeClr val="tx1">
                    <a:lumMod val="75000"/>
                    <a:lumOff val="25000"/>
                  </a:schemeClr>
                </a:solidFill>
              </a:rPr>
              <a:t>Ad hoc reporting - alienations, capital works, contracting debt.</a:t>
            </a:r>
            <a:endParaRPr lang="en-AU" altLang="en-US" sz="1600" dirty="0">
              <a:solidFill>
                <a:schemeClr val="tx1">
                  <a:lumMod val="75000"/>
                  <a:lumOff val="25000"/>
                </a:schemeClr>
              </a:solidFill>
            </a:endParaRPr>
          </a:p>
          <a:p>
            <a:pPr marL="457200" indent="-457200" defTabSz="914400" eaLnBrk="0" fontAlgn="base" hangingPunct="0">
              <a:spcBef>
                <a:spcPct val="0"/>
              </a:spcBef>
              <a:spcAft>
                <a:spcPts val="1200"/>
              </a:spcAft>
              <a:buFont typeface="Arial" panose="020B0604020202020204" pitchFamily="34" charset="0"/>
              <a:buChar char="•"/>
            </a:pPr>
            <a:r>
              <a:rPr lang="en-AU" altLang="en-US" sz="3200" b="1" dirty="0">
                <a:solidFill>
                  <a:schemeClr val="tx1">
                    <a:lumMod val="75000"/>
                    <a:lumOff val="25000"/>
                  </a:schemeClr>
                </a:solidFill>
              </a:rPr>
              <a:t>Treasury &gt; Provincial / Treasurer </a:t>
            </a:r>
          </a:p>
          <a:p>
            <a:pPr marL="914400" lvl="1" indent="-457200" defTabSz="914400" eaLnBrk="0" fontAlgn="base" hangingPunct="0">
              <a:spcBef>
                <a:spcPct val="0"/>
              </a:spcBef>
              <a:spcAft>
                <a:spcPts val="1200"/>
              </a:spcAft>
              <a:buFont typeface="Arial" panose="020B0604020202020204" pitchFamily="34" charset="0"/>
              <a:buChar char="•"/>
            </a:pPr>
            <a:r>
              <a:rPr lang="en-AU" altLang="en-US" sz="3200" dirty="0">
                <a:solidFill>
                  <a:schemeClr val="tx1">
                    <a:lumMod val="75000"/>
                    <a:lumOff val="25000"/>
                  </a:schemeClr>
                </a:solidFill>
              </a:rPr>
              <a:t>Quarterly and Annual Financial Performance of the Province and Trusts (including Works and Programs of the Province</a:t>
            </a:r>
          </a:p>
        </p:txBody>
      </p:sp>
    </p:spTree>
    <p:extLst>
      <p:ext uri="{BB962C8B-B14F-4D97-AF65-F5344CB8AC3E}">
        <p14:creationId xmlns:p14="http://schemas.microsoft.com/office/powerpoint/2010/main" val="3725690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logo_20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34628" y="115369"/>
            <a:ext cx="976800" cy="112173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88877" y="6445160"/>
            <a:ext cx="11150151" cy="307777"/>
          </a:xfrm>
          <a:prstGeom prst="rect">
            <a:avLst/>
          </a:prstGeom>
          <a:noFill/>
        </p:spPr>
        <p:txBody>
          <a:bodyPr wrap="square" rtlCol="0">
            <a:spAutoFit/>
          </a:bodyPr>
          <a:lstStyle/>
          <a:p>
            <a:pPr algn="ctr"/>
            <a:r>
              <a:rPr lang="en-US" sz="1400" b="1" dirty="0"/>
              <a:t>Australian Province of the Society of Jesus</a:t>
            </a:r>
            <a:endParaRPr lang="en-AU" sz="1400" b="1" dirty="0"/>
          </a:p>
        </p:txBody>
      </p:sp>
      <p:sp>
        <p:nvSpPr>
          <p:cNvPr id="6" name="Flowchart: Connector 5"/>
          <p:cNvSpPr/>
          <p:nvPr/>
        </p:nvSpPr>
        <p:spPr>
          <a:xfrm>
            <a:off x="283390" y="6451962"/>
            <a:ext cx="554438" cy="406038"/>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dirty="0">
                <a:solidFill>
                  <a:schemeClr val="tx1"/>
                </a:solidFill>
                <a:latin typeface="Arial" panose="020B0604020202020204" pitchFamily="34" charset="0"/>
                <a:cs typeface="Arial" panose="020B0604020202020204" pitchFamily="34" charset="0"/>
              </a:rPr>
              <a:t>34</a:t>
            </a:r>
          </a:p>
        </p:txBody>
      </p:sp>
      <p:pic>
        <p:nvPicPr>
          <p:cNvPr id="7" name="Picture 6"/>
          <p:cNvPicPr>
            <a:picLocks noChangeAspect="1"/>
          </p:cNvPicPr>
          <p:nvPr/>
        </p:nvPicPr>
        <p:blipFill>
          <a:blip r:embed="rId3"/>
          <a:stretch>
            <a:fillRect/>
          </a:stretch>
        </p:blipFill>
        <p:spPr>
          <a:xfrm rot="21391782">
            <a:off x="587207" y="179603"/>
            <a:ext cx="1043185" cy="1267696"/>
          </a:xfrm>
          <a:prstGeom prst="rect">
            <a:avLst/>
          </a:prstGeom>
          <a:ln>
            <a:noFill/>
          </a:ln>
          <a:effectLst>
            <a:softEdge rad="112500"/>
          </a:effectLst>
        </p:spPr>
      </p:pic>
      <p:sp>
        <p:nvSpPr>
          <p:cNvPr id="8" name="Rectangle 7"/>
          <p:cNvSpPr/>
          <p:nvPr/>
        </p:nvSpPr>
        <p:spPr>
          <a:xfrm>
            <a:off x="491043" y="1740255"/>
            <a:ext cx="11510191" cy="3170099"/>
          </a:xfrm>
          <a:prstGeom prst="rect">
            <a:avLst/>
          </a:prstGeom>
        </p:spPr>
        <p:txBody>
          <a:bodyPr wrap="square">
            <a:spAutoFit/>
          </a:bodyPr>
          <a:lstStyle/>
          <a:p>
            <a:pPr marL="457200" indent="-457200" defTabSz="914400" eaLnBrk="0" fontAlgn="base" hangingPunct="0">
              <a:spcBef>
                <a:spcPct val="0"/>
              </a:spcBef>
              <a:spcAft>
                <a:spcPts val="1200"/>
              </a:spcAft>
              <a:buFont typeface="Arial" panose="020B0604020202020204" pitchFamily="34" charset="0"/>
              <a:buChar char="•"/>
            </a:pPr>
            <a:r>
              <a:rPr lang="en-AU" sz="3200" b="1" dirty="0">
                <a:solidFill>
                  <a:schemeClr val="tx1">
                    <a:lumMod val="75000"/>
                    <a:lumOff val="25000"/>
                  </a:schemeClr>
                </a:solidFill>
              </a:rPr>
              <a:t>……… College &gt; JEA/Province</a:t>
            </a:r>
          </a:p>
          <a:p>
            <a:pPr marL="914400" lvl="1" indent="-457200" defTabSz="914400" eaLnBrk="0" fontAlgn="base" hangingPunct="0">
              <a:spcBef>
                <a:spcPct val="0"/>
              </a:spcBef>
              <a:spcAft>
                <a:spcPts val="1200"/>
              </a:spcAft>
              <a:buFont typeface="Arial" panose="020B0604020202020204" pitchFamily="34" charset="0"/>
              <a:buChar char="•"/>
            </a:pPr>
            <a:r>
              <a:rPr lang="en-AU" sz="3200" dirty="0">
                <a:solidFill>
                  <a:schemeClr val="tx1">
                    <a:lumMod val="75000"/>
                    <a:lumOff val="25000"/>
                  </a:schemeClr>
                </a:solidFill>
              </a:rPr>
              <a:t>Annual Budget</a:t>
            </a:r>
          </a:p>
          <a:p>
            <a:pPr marL="914400" lvl="1" indent="-457200" defTabSz="914400" eaLnBrk="0" fontAlgn="base" hangingPunct="0">
              <a:spcBef>
                <a:spcPct val="0"/>
              </a:spcBef>
              <a:spcAft>
                <a:spcPts val="1200"/>
              </a:spcAft>
              <a:buFont typeface="Arial" panose="020B0604020202020204" pitchFamily="34" charset="0"/>
              <a:buChar char="•"/>
            </a:pPr>
            <a:r>
              <a:rPr lang="en-AU" sz="3200" dirty="0">
                <a:solidFill>
                  <a:schemeClr val="tx1">
                    <a:lumMod val="75000"/>
                    <a:lumOff val="25000"/>
                  </a:schemeClr>
                </a:solidFill>
              </a:rPr>
              <a:t>Quarterly &amp; End of Year Financial Report</a:t>
            </a:r>
          </a:p>
          <a:p>
            <a:pPr marL="914400" lvl="1" indent="-457200" defTabSz="914400" eaLnBrk="0" fontAlgn="base" hangingPunct="0">
              <a:spcBef>
                <a:spcPct val="0"/>
              </a:spcBef>
              <a:spcAft>
                <a:spcPts val="1200"/>
              </a:spcAft>
              <a:buFont typeface="Arial" panose="020B0604020202020204" pitchFamily="34" charset="0"/>
              <a:buChar char="•"/>
            </a:pPr>
            <a:r>
              <a:rPr lang="en-AU" sz="3200" dirty="0">
                <a:solidFill>
                  <a:schemeClr val="tx1">
                    <a:lumMod val="75000"/>
                    <a:lumOff val="25000"/>
                  </a:schemeClr>
                </a:solidFill>
              </a:rPr>
              <a:t>Financial Management Compliance Report</a:t>
            </a:r>
          </a:p>
          <a:p>
            <a:pPr marL="914400" lvl="1" indent="-457200" defTabSz="914400" eaLnBrk="0" fontAlgn="base" hangingPunct="0">
              <a:spcBef>
                <a:spcPct val="0"/>
              </a:spcBef>
              <a:spcAft>
                <a:spcPts val="1200"/>
              </a:spcAft>
              <a:buFont typeface="Arial" panose="020B0604020202020204" pitchFamily="34" charset="0"/>
              <a:buChar char="•"/>
            </a:pPr>
            <a:r>
              <a:rPr lang="en-AU" sz="3200" dirty="0">
                <a:solidFill>
                  <a:schemeClr val="tx1">
                    <a:lumMod val="75000"/>
                    <a:lumOff val="25000"/>
                  </a:schemeClr>
                </a:solidFill>
              </a:rPr>
              <a:t>Debt Repair Plan</a:t>
            </a:r>
            <a:endParaRPr lang="en-US" sz="3200" dirty="0">
              <a:solidFill>
                <a:schemeClr val="tx1">
                  <a:lumMod val="75000"/>
                  <a:lumOff val="25000"/>
                </a:schemeClr>
              </a:solidFill>
            </a:endParaRPr>
          </a:p>
        </p:txBody>
      </p:sp>
      <p:sp>
        <p:nvSpPr>
          <p:cNvPr id="9" name="Title 12"/>
          <p:cNvSpPr txBox="1">
            <a:spLocks/>
          </p:cNvSpPr>
          <p:nvPr/>
        </p:nvSpPr>
        <p:spPr>
          <a:xfrm>
            <a:off x="1269876" y="516120"/>
            <a:ext cx="10153128" cy="1224135"/>
          </a:xfrm>
          <a:prstGeom prst="rect">
            <a:avLst/>
          </a:prstGeom>
        </p:spPr>
        <p:txBody>
          <a:bodyPr vert="horz" lIns="91440" tIns="45720" rIns="91440" bIns="45720" rtlCol="0" anchor="b">
            <a:normAutofit fontScale="97500"/>
          </a:bodyPr>
          <a:lstStyle>
            <a:lvl1pPr algn="l" defTabSz="914126" rtl="0" eaLnBrk="1" latinLnBrk="0" hangingPunct="1">
              <a:lnSpc>
                <a:spcPct val="85000"/>
              </a:lnSpc>
              <a:spcBef>
                <a:spcPct val="0"/>
              </a:spcBef>
              <a:buNone/>
              <a:defRPr sz="4799" kern="1200" spc="-50" baseline="0">
                <a:solidFill>
                  <a:schemeClr val="tx1">
                    <a:lumMod val="75000"/>
                    <a:lumOff val="25000"/>
                  </a:schemeClr>
                </a:solidFill>
                <a:latin typeface="+mj-lt"/>
                <a:ea typeface="+mj-ea"/>
                <a:cs typeface="+mj-cs"/>
              </a:defRPr>
            </a:lvl1pPr>
          </a:lstStyle>
          <a:p>
            <a:pPr algn="ctr"/>
            <a:r>
              <a:rPr lang="en-AU" sz="4400" b="1" dirty="0">
                <a:solidFill>
                  <a:srgbClr val="002060"/>
                </a:solidFill>
              </a:rPr>
              <a:t>Reporting (External and Internal)</a:t>
            </a:r>
            <a:r>
              <a:rPr lang="en-US" sz="4400" b="1" dirty="0">
                <a:solidFill>
                  <a:srgbClr val="002060"/>
                </a:solidFill>
              </a:rPr>
              <a:t/>
            </a:r>
            <a:br>
              <a:rPr lang="en-US" sz="4400" b="1" dirty="0">
                <a:solidFill>
                  <a:srgbClr val="002060"/>
                </a:solidFill>
              </a:rPr>
            </a:br>
            <a:endParaRPr lang="en-US" sz="4400" b="1" dirty="0">
              <a:solidFill>
                <a:srgbClr val="002060"/>
              </a:solidFill>
            </a:endParaRPr>
          </a:p>
        </p:txBody>
      </p:sp>
    </p:spTree>
    <p:extLst>
      <p:ext uri="{BB962C8B-B14F-4D97-AF65-F5344CB8AC3E}">
        <p14:creationId xmlns:p14="http://schemas.microsoft.com/office/powerpoint/2010/main" val="621274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66522" y="332657"/>
            <a:ext cx="10055781" cy="904445"/>
          </a:xfrm>
        </p:spPr>
        <p:txBody>
          <a:bodyPr>
            <a:normAutofit fontScale="90000"/>
          </a:bodyPr>
          <a:lstStyle/>
          <a:p>
            <a:pPr algn="ctr">
              <a:lnSpc>
                <a:spcPct val="150000"/>
              </a:lnSpc>
            </a:pPr>
            <a:r>
              <a:rPr lang="en-AU" sz="4400" b="1" dirty="0">
                <a:solidFill>
                  <a:srgbClr val="002060"/>
                </a:solidFill>
              </a:rPr>
              <a:t>Instructions on the Administration of Goods</a:t>
            </a:r>
          </a:p>
        </p:txBody>
      </p:sp>
      <p:sp>
        <p:nvSpPr>
          <p:cNvPr id="14" name="Content Placeholder 13"/>
          <p:cNvSpPr>
            <a:spLocks noGrp="1"/>
          </p:cNvSpPr>
          <p:nvPr>
            <p:ph idx="1"/>
          </p:nvPr>
        </p:nvSpPr>
        <p:spPr>
          <a:xfrm>
            <a:off x="1066521" y="1773043"/>
            <a:ext cx="10716523" cy="4559759"/>
          </a:xfrm>
          <a:solidFill>
            <a:schemeClr val="bg1"/>
          </a:solidFill>
        </p:spPr>
        <p:txBody>
          <a:bodyPr>
            <a:normAutofit fontScale="70000" lnSpcReduction="20000"/>
          </a:bodyPr>
          <a:lstStyle/>
          <a:p>
            <a:pPr marL="0" indent="0">
              <a:lnSpc>
                <a:spcPct val="150000"/>
              </a:lnSpc>
              <a:buNone/>
            </a:pPr>
            <a:r>
              <a:rPr lang="en-AU" sz="3500" b="1" cap="all" spc="200" dirty="0">
                <a:solidFill>
                  <a:schemeClr val="tx2"/>
                </a:solidFill>
                <a:latin typeface="+mj-lt"/>
              </a:rPr>
              <a:t>Instructions on the Administration of Goods</a:t>
            </a:r>
          </a:p>
          <a:p>
            <a:pPr marL="749720" lvl="1" indent="-457200">
              <a:lnSpc>
                <a:spcPct val="150000"/>
              </a:lnSpc>
              <a:buFont typeface="Wingdings" panose="05000000000000000000" pitchFamily="2" charset="2"/>
              <a:buChar char="§"/>
            </a:pPr>
            <a:r>
              <a:rPr lang="en-AU" sz="3000" cap="all" spc="200" dirty="0">
                <a:solidFill>
                  <a:schemeClr val="tx2"/>
                </a:solidFill>
                <a:latin typeface="+mj-lt"/>
              </a:rPr>
              <a:t>Nature and Objectives</a:t>
            </a:r>
          </a:p>
          <a:p>
            <a:pPr marL="749720" lvl="1" indent="-457200">
              <a:lnSpc>
                <a:spcPct val="150000"/>
              </a:lnSpc>
              <a:buFont typeface="Wingdings" panose="05000000000000000000" pitchFamily="2" charset="2"/>
              <a:buChar char="§"/>
            </a:pPr>
            <a:r>
              <a:rPr lang="en-AU" sz="3000" cap="all" spc="200" dirty="0">
                <a:solidFill>
                  <a:schemeClr val="tx2"/>
                </a:solidFill>
                <a:latin typeface="+mj-lt"/>
              </a:rPr>
              <a:t>Legal Aspects and the Basics Of Financial Administration</a:t>
            </a:r>
          </a:p>
          <a:p>
            <a:pPr marL="749720" lvl="1" indent="-457200">
              <a:lnSpc>
                <a:spcPct val="150000"/>
              </a:lnSpc>
              <a:buFont typeface="Wingdings" panose="05000000000000000000" pitchFamily="2" charset="2"/>
              <a:buChar char="§"/>
            </a:pPr>
            <a:r>
              <a:rPr lang="en-AU" sz="3000" cap="all" spc="200" dirty="0">
                <a:solidFill>
                  <a:schemeClr val="tx2"/>
                </a:solidFill>
                <a:latin typeface="+mj-lt"/>
              </a:rPr>
              <a:t>Financial Administration at the level of the General</a:t>
            </a:r>
          </a:p>
          <a:p>
            <a:pPr marL="749720" lvl="1" indent="-457200">
              <a:lnSpc>
                <a:spcPct val="150000"/>
              </a:lnSpc>
              <a:buFont typeface="Wingdings" panose="05000000000000000000" pitchFamily="2" charset="2"/>
              <a:buChar char="§"/>
            </a:pPr>
            <a:r>
              <a:rPr lang="en-AU" sz="3000" cap="all" spc="200" dirty="0">
                <a:solidFill>
                  <a:schemeClr val="tx2"/>
                </a:solidFill>
                <a:latin typeface="+mj-lt"/>
              </a:rPr>
              <a:t>Financial Administration at the Province Level</a:t>
            </a:r>
          </a:p>
          <a:p>
            <a:pPr marL="749720" lvl="1" indent="-457200">
              <a:lnSpc>
                <a:spcPct val="150000"/>
              </a:lnSpc>
              <a:buFont typeface="Wingdings" panose="05000000000000000000" pitchFamily="2" charset="2"/>
              <a:buChar char="§"/>
            </a:pPr>
            <a:r>
              <a:rPr lang="en-AU" sz="3000" cap="all" spc="200" dirty="0">
                <a:solidFill>
                  <a:schemeClr val="tx2"/>
                </a:solidFill>
                <a:latin typeface="+mj-lt"/>
              </a:rPr>
              <a:t>Financial Administration at the Local Level</a:t>
            </a:r>
          </a:p>
          <a:p>
            <a:pPr marL="749720" lvl="1" indent="-457200">
              <a:lnSpc>
                <a:spcPct val="150000"/>
              </a:lnSpc>
              <a:buFont typeface="Wingdings" panose="05000000000000000000" pitchFamily="2" charset="2"/>
              <a:buChar char="§"/>
            </a:pPr>
            <a:r>
              <a:rPr lang="en-AU" sz="3000" cap="all" spc="200" dirty="0">
                <a:solidFill>
                  <a:schemeClr val="tx2"/>
                </a:solidFill>
                <a:latin typeface="+mj-lt"/>
              </a:rPr>
              <a:t>Main Functions of Financial Administration and The Practical Way of Proceeding in Various Matters</a:t>
            </a:r>
          </a:p>
          <a:p>
            <a:pPr marL="749720" lvl="1" indent="-457200">
              <a:lnSpc>
                <a:spcPct val="150000"/>
              </a:lnSpc>
              <a:buFont typeface="Wingdings" panose="05000000000000000000" pitchFamily="2" charset="2"/>
              <a:buChar char="§"/>
            </a:pPr>
            <a:r>
              <a:rPr lang="en-AU" sz="3000" cap="all" spc="200" dirty="0">
                <a:solidFill>
                  <a:schemeClr val="tx2"/>
                </a:solidFill>
                <a:latin typeface="+mj-lt"/>
              </a:rPr>
              <a:t>Reporting (External and internal)</a:t>
            </a:r>
            <a:endParaRPr lang="en-US" sz="3000" cap="all" spc="200" dirty="0">
              <a:solidFill>
                <a:schemeClr val="tx2"/>
              </a:solidFill>
              <a:latin typeface="+mj-lt"/>
            </a:endParaRPr>
          </a:p>
        </p:txBody>
      </p:sp>
      <p:pic>
        <p:nvPicPr>
          <p:cNvPr id="4" name="Picture 1" descr="logo_20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34628" y="115369"/>
            <a:ext cx="976800" cy="112173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88877" y="6445160"/>
            <a:ext cx="11150151" cy="307777"/>
          </a:xfrm>
          <a:prstGeom prst="rect">
            <a:avLst/>
          </a:prstGeom>
          <a:noFill/>
        </p:spPr>
        <p:txBody>
          <a:bodyPr wrap="square" rtlCol="0">
            <a:spAutoFit/>
          </a:bodyPr>
          <a:lstStyle/>
          <a:p>
            <a:pPr algn="ctr"/>
            <a:r>
              <a:rPr lang="en-US" sz="1400" b="1" dirty="0"/>
              <a:t>Australian Province of the Society of Jesus</a:t>
            </a:r>
            <a:endParaRPr lang="en-AU" sz="1400" b="1" dirty="0"/>
          </a:p>
        </p:txBody>
      </p:sp>
      <p:sp>
        <p:nvSpPr>
          <p:cNvPr id="6" name="Flowchart: Connector 5"/>
          <p:cNvSpPr/>
          <p:nvPr/>
        </p:nvSpPr>
        <p:spPr>
          <a:xfrm>
            <a:off x="283390" y="6451962"/>
            <a:ext cx="354397" cy="361414"/>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dirty="0">
                <a:solidFill>
                  <a:schemeClr val="tx1"/>
                </a:solidFill>
                <a:latin typeface="Arial" panose="020B0604020202020204" pitchFamily="34" charset="0"/>
                <a:cs typeface="Arial" panose="020B0604020202020204" pitchFamily="34" charset="0"/>
              </a:rPr>
              <a:t>4</a:t>
            </a:r>
          </a:p>
        </p:txBody>
      </p:sp>
      <p:pic>
        <p:nvPicPr>
          <p:cNvPr id="7" name="Picture 6"/>
          <p:cNvPicPr>
            <a:picLocks noChangeAspect="1"/>
          </p:cNvPicPr>
          <p:nvPr/>
        </p:nvPicPr>
        <p:blipFill>
          <a:blip r:embed="rId3"/>
          <a:stretch>
            <a:fillRect/>
          </a:stretch>
        </p:blipFill>
        <p:spPr>
          <a:xfrm rot="21391782">
            <a:off x="587207" y="179603"/>
            <a:ext cx="1043185" cy="1267696"/>
          </a:xfrm>
          <a:prstGeom prst="rect">
            <a:avLst/>
          </a:prstGeom>
          <a:ln>
            <a:noFill/>
          </a:ln>
          <a:effectLst>
            <a:softEdge rad="112500"/>
          </a:effectLst>
        </p:spPr>
      </p:pic>
    </p:spTree>
    <p:extLst>
      <p:ext uri="{BB962C8B-B14F-4D97-AF65-F5344CB8AC3E}">
        <p14:creationId xmlns:p14="http://schemas.microsoft.com/office/powerpoint/2010/main" val="2044321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rot="20963128">
            <a:off x="10501124" y="216088"/>
            <a:ext cx="1010249" cy="1346463"/>
          </a:xfrm>
          <a:prstGeom prst="rect">
            <a:avLst/>
          </a:prstGeom>
        </p:spPr>
      </p:pic>
      <p:sp>
        <p:nvSpPr>
          <p:cNvPr id="2" name="Title 1"/>
          <p:cNvSpPr>
            <a:spLocks noGrp="1"/>
          </p:cNvSpPr>
          <p:nvPr>
            <p:ph type="ctrTitle"/>
          </p:nvPr>
        </p:nvSpPr>
        <p:spPr>
          <a:xfrm>
            <a:off x="2602024" y="6219"/>
            <a:ext cx="6984776" cy="1862336"/>
          </a:xfrm>
        </p:spPr>
        <p:txBody>
          <a:bodyPr>
            <a:normAutofit/>
          </a:bodyPr>
          <a:lstStyle/>
          <a:p>
            <a:pPr algn="ctr"/>
            <a:r>
              <a:rPr lang="en-US" sz="4400" b="1" dirty="0">
                <a:solidFill>
                  <a:srgbClr val="002060"/>
                </a:solidFill>
                <a:ea typeface="+mn-ea"/>
                <a:cs typeface="Arial" panose="020B0604020202020204" pitchFamily="34" charset="0"/>
              </a:rPr>
              <a:t>Australian Province of the Society of Jesus</a:t>
            </a:r>
          </a:p>
        </p:txBody>
      </p:sp>
      <p:sp>
        <p:nvSpPr>
          <p:cNvPr id="3" name="Subtitle 2"/>
          <p:cNvSpPr>
            <a:spLocks noGrp="1"/>
          </p:cNvSpPr>
          <p:nvPr>
            <p:ph type="subTitle" idx="1"/>
          </p:nvPr>
        </p:nvSpPr>
        <p:spPr>
          <a:xfrm>
            <a:off x="1031786" y="5068367"/>
            <a:ext cx="10055781" cy="1143000"/>
          </a:xfrm>
        </p:spPr>
        <p:txBody>
          <a:bodyPr>
            <a:normAutofit/>
          </a:bodyPr>
          <a:lstStyle/>
          <a:p>
            <a:pPr algn="ctr">
              <a:spcAft>
                <a:spcPts val="1200"/>
              </a:spcAft>
            </a:pPr>
            <a:r>
              <a:rPr lang="en-AU" altLang="en-US" sz="2400" dirty="0"/>
              <a:t>27 October 2017</a:t>
            </a:r>
            <a:endParaRPr lang="en-US" dirty="0"/>
          </a:p>
        </p:txBody>
      </p:sp>
      <p:pic>
        <p:nvPicPr>
          <p:cNvPr id="4" name="Picture 1" descr="logo_20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756" y="23151"/>
            <a:ext cx="1322961" cy="16209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271144" y="2276872"/>
            <a:ext cx="9577064" cy="1754326"/>
          </a:xfrm>
          <a:prstGeom prst="rect">
            <a:avLst/>
          </a:prstGeom>
        </p:spPr>
        <p:txBody>
          <a:bodyPr wrap="square">
            <a:spAutoFit/>
          </a:bodyPr>
          <a:lstStyle/>
          <a:p>
            <a:pPr algn="ctr"/>
            <a:r>
              <a:rPr lang="en-US" sz="3600" b="1" dirty="0">
                <a:solidFill>
                  <a:srgbClr val="002060"/>
                </a:solidFill>
                <a:latin typeface="+mj-lt"/>
                <a:cs typeface="Arial" panose="020B0604020202020204" pitchFamily="34" charset="0"/>
              </a:rPr>
              <a:t>Understanding  the Instruction on </a:t>
            </a:r>
            <a:endParaRPr lang="en-AU" sz="3600" b="1" dirty="0">
              <a:solidFill>
                <a:srgbClr val="002060"/>
              </a:solidFill>
              <a:latin typeface="+mj-lt"/>
              <a:cs typeface="Arial" panose="020B0604020202020204" pitchFamily="34" charset="0"/>
            </a:endParaRPr>
          </a:p>
          <a:p>
            <a:pPr algn="ctr"/>
            <a:r>
              <a:rPr lang="en-US" sz="3600" b="1" dirty="0">
                <a:solidFill>
                  <a:srgbClr val="002060"/>
                </a:solidFill>
                <a:latin typeface="+mj-lt"/>
                <a:cs typeface="Arial" panose="020B0604020202020204" pitchFamily="34" charset="0"/>
              </a:rPr>
              <a:t>the Administration of Goods</a:t>
            </a:r>
          </a:p>
          <a:p>
            <a:pPr algn="ctr"/>
            <a:r>
              <a:rPr lang="en-US" sz="3600" b="1" dirty="0">
                <a:solidFill>
                  <a:srgbClr val="002060"/>
                </a:solidFill>
                <a:latin typeface="+mj-lt"/>
                <a:cs typeface="Arial" panose="020B0604020202020204" pitchFamily="34" charset="0"/>
              </a:rPr>
              <a:t>“IAG”</a:t>
            </a:r>
            <a:endParaRPr lang="en-AU" sz="3600" b="1" dirty="0">
              <a:solidFill>
                <a:srgbClr val="002060"/>
              </a:solidFill>
              <a:latin typeface="+mj-lt"/>
              <a:cs typeface="Arial" panose="020B0604020202020204" pitchFamily="34" charset="0"/>
            </a:endParaRPr>
          </a:p>
        </p:txBody>
      </p:sp>
    </p:spTree>
    <p:extLst>
      <p:ext uri="{BB962C8B-B14F-4D97-AF65-F5344CB8AC3E}">
        <p14:creationId xmlns:p14="http://schemas.microsoft.com/office/powerpoint/2010/main" val="247662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66522" y="332656"/>
            <a:ext cx="10055781" cy="1145053"/>
          </a:xfrm>
        </p:spPr>
        <p:txBody>
          <a:bodyPr>
            <a:normAutofit fontScale="90000"/>
          </a:bodyPr>
          <a:lstStyle/>
          <a:p>
            <a:pPr algn="ctr"/>
            <a:r>
              <a:rPr lang="en-US" sz="4400" b="1" dirty="0">
                <a:solidFill>
                  <a:srgbClr val="002060"/>
                </a:solidFill>
              </a:rPr>
              <a:t>Understanding the IAG</a:t>
            </a:r>
            <a:br>
              <a:rPr lang="en-US" sz="4400" b="1" dirty="0">
                <a:solidFill>
                  <a:srgbClr val="002060"/>
                </a:solidFill>
              </a:rPr>
            </a:br>
            <a:r>
              <a:rPr lang="en-US" sz="4400" b="1" dirty="0">
                <a:solidFill>
                  <a:srgbClr val="002060"/>
                </a:solidFill>
              </a:rPr>
              <a:t>The Nature of the Instruction “IAG”</a:t>
            </a:r>
          </a:p>
        </p:txBody>
      </p:sp>
      <p:sp>
        <p:nvSpPr>
          <p:cNvPr id="14" name="Content Placeholder 13"/>
          <p:cNvSpPr>
            <a:spLocks noGrp="1"/>
          </p:cNvSpPr>
          <p:nvPr>
            <p:ph idx="1"/>
          </p:nvPr>
        </p:nvSpPr>
        <p:spPr>
          <a:xfrm>
            <a:off x="1066521" y="1766195"/>
            <a:ext cx="10716523" cy="4262228"/>
          </a:xfrm>
          <a:solidFill>
            <a:schemeClr val="bg1"/>
          </a:solidFill>
        </p:spPr>
        <p:txBody>
          <a:bodyPr>
            <a:normAutofit/>
          </a:bodyPr>
          <a:lstStyle/>
          <a:p>
            <a:pPr marL="461963" indent="-461963">
              <a:lnSpc>
                <a:spcPct val="100000"/>
              </a:lnSpc>
              <a:buFont typeface="Wingdings" panose="05000000000000000000" pitchFamily="2" charset="2"/>
              <a:buChar char="q"/>
            </a:pPr>
            <a:r>
              <a:rPr lang="en-US" sz="3200" dirty="0"/>
              <a:t>The “Instruction” IAG is a combination of rules, regulations, advices and notes to help in the appropriate management of the goods of the Society in its mission.</a:t>
            </a:r>
          </a:p>
          <a:p>
            <a:pPr marL="461963" indent="-461963">
              <a:lnSpc>
                <a:spcPct val="100000"/>
              </a:lnSpc>
              <a:buFont typeface="Wingdings" panose="05000000000000000000" pitchFamily="2" charset="2"/>
              <a:buChar char="q"/>
            </a:pPr>
            <a:endParaRPr lang="en-US" sz="3200" dirty="0"/>
          </a:p>
          <a:p>
            <a:pPr marL="461963" indent="-461963">
              <a:buFont typeface="Wingdings" panose="05000000000000000000" pitchFamily="2" charset="2"/>
              <a:buChar char="q"/>
            </a:pPr>
            <a:r>
              <a:rPr lang="en-US" sz="3200" dirty="0"/>
              <a:t>This is done in accordance with our way of proceeding and the laws of the Society and the Church.</a:t>
            </a:r>
            <a:endParaRPr lang="en-AU" sz="3200" dirty="0"/>
          </a:p>
          <a:p>
            <a:pPr marL="461963" indent="-461963">
              <a:buFont typeface="Wingdings" panose="05000000000000000000" pitchFamily="2" charset="2"/>
              <a:buChar char="q"/>
            </a:pPr>
            <a:endParaRPr lang="en-AU" sz="3200" dirty="0"/>
          </a:p>
          <a:p>
            <a:pPr>
              <a:lnSpc>
                <a:spcPct val="150000"/>
              </a:lnSpc>
              <a:buFont typeface="Wingdings" panose="05000000000000000000" pitchFamily="2" charset="2"/>
              <a:buChar char="q"/>
            </a:pPr>
            <a:endParaRPr lang="en-US" sz="4800" b="1" cap="all" spc="200" dirty="0">
              <a:solidFill>
                <a:schemeClr val="tx2"/>
              </a:solidFill>
              <a:latin typeface="+mj-lt"/>
            </a:endParaRPr>
          </a:p>
        </p:txBody>
      </p:sp>
      <p:pic>
        <p:nvPicPr>
          <p:cNvPr id="4" name="Picture 1" descr="logo_20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34628" y="115369"/>
            <a:ext cx="976800" cy="112173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88877" y="6445160"/>
            <a:ext cx="11150151" cy="307777"/>
          </a:xfrm>
          <a:prstGeom prst="rect">
            <a:avLst/>
          </a:prstGeom>
          <a:noFill/>
        </p:spPr>
        <p:txBody>
          <a:bodyPr wrap="square" rtlCol="0">
            <a:spAutoFit/>
          </a:bodyPr>
          <a:lstStyle/>
          <a:p>
            <a:pPr algn="ctr"/>
            <a:r>
              <a:rPr lang="en-US" sz="1400" b="1" dirty="0"/>
              <a:t>Australian Province of the Society of Jesus</a:t>
            </a:r>
            <a:endParaRPr lang="en-AU" sz="1400" b="1" dirty="0"/>
          </a:p>
        </p:txBody>
      </p:sp>
      <p:sp>
        <p:nvSpPr>
          <p:cNvPr id="6" name="Flowchart: Connector 5"/>
          <p:cNvSpPr/>
          <p:nvPr/>
        </p:nvSpPr>
        <p:spPr>
          <a:xfrm>
            <a:off x="283390" y="6451962"/>
            <a:ext cx="354397" cy="361414"/>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dirty="0">
                <a:solidFill>
                  <a:schemeClr val="tx1"/>
                </a:solidFill>
                <a:latin typeface="Arial" panose="020B0604020202020204" pitchFamily="34" charset="0"/>
                <a:cs typeface="Arial" panose="020B0604020202020204" pitchFamily="34" charset="0"/>
              </a:rPr>
              <a:t>6</a:t>
            </a:r>
          </a:p>
        </p:txBody>
      </p:sp>
      <p:pic>
        <p:nvPicPr>
          <p:cNvPr id="7" name="Picture 6"/>
          <p:cNvPicPr>
            <a:picLocks noChangeAspect="1"/>
          </p:cNvPicPr>
          <p:nvPr/>
        </p:nvPicPr>
        <p:blipFill>
          <a:blip r:embed="rId3"/>
          <a:stretch>
            <a:fillRect/>
          </a:stretch>
        </p:blipFill>
        <p:spPr>
          <a:xfrm rot="21391782">
            <a:off x="587207" y="179603"/>
            <a:ext cx="1043185" cy="1267696"/>
          </a:xfrm>
          <a:prstGeom prst="rect">
            <a:avLst/>
          </a:prstGeom>
          <a:ln>
            <a:noFill/>
          </a:ln>
          <a:effectLst>
            <a:softEdge rad="112500"/>
          </a:effectLst>
        </p:spPr>
      </p:pic>
    </p:spTree>
    <p:extLst>
      <p:ext uri="{BB962C8B-B14F-4D97-AF65-F5344CB8AC3E}">
        <p14:creationId xmlns:p14="http://schemas.microsoft.com/office/powerpoint/2010/main" val="3174684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36061" y="676235"/>
            <a:ext cx="10055781" cy="792088"/>
          </a:xfrm>
        </p:spPr>
        <p:txBody>
          <a:bodyPr>
            <a:normAutofit fontScale="90000"/>
          </a:bodyPr>
          <a:lstStyle/>
          <a:p>
            <a:pPr algn="ctr"/>
            <a:r>
              <a:rPr lang="en-US" sz="4400" b="1" dirty="0">
                <a:solidFill>
                  <a:srgbClr val="002060"/>
                </a:solidFill>
              </a:rPr>
              <a:t>Understanding the IAG </a:t>
            </a:r>
            <a:br>
              <a:rPr lang="en-US" sz="4400" b="1" dirty="0">
                <a:solidFill>
                  <a:srgbClr val="002060"/>
                </a:solidFill>
              </a:rPr>
            </a:br>
            <a:r>
              <a:rPr lang="en-US" sz="4400" b="1" dirty="0">
                <a:solidFill>
                  <a:srgbClr val="002060"/>
                </a:solidFill>
              </a:rPr>
              <a:t>Its Objectives</a:t>
            </a:r>
          </a:p>
        </p:txBody>
      </p:sp>
      <p:pic>
        <p:nvPicPr>
          <p:cNvPr id="4" name="Picture 1" descr="logo_20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34628" y="115369"/>
            <a:ext cx="976800" cy="112173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88877" y="6445160"/>
            <a:ext cx="11150151" cy="307777"/>
          </a:xfrm>
          <a:prstGeom prst="rect">
            <a:avLst/>
          </a:prstGeom>
          <a:noFill/>
        </p:spPr>
        <p:txBody>
          <a:bodyPr wrap="square" rtlCol="0">
            <a:spAutoFit/>
          </a:bodyPr>
          <a:lstStyle/>
          <a:p>
            <a:pPr algn="ctr"/>
            <a:r>
              <a:rPr lang="en-US" sz="1400" b="1" dirty="0"/>
              <a:t>Australian Province of the Society of Jesus</a:t>
            </a:r>
            <a:endParaRPr lang="en-AU" sz="1400" b="1" dirty="0"/>
          </a:p>
        </p:txBody>
      </p:sp>
      <p:sp>
        <p:nvSpPr>
          <p:cNvPr id="6" name="Flowchart: Connector 5"/>
          <p:cNvSpPr/>
          <p:nvPr/>
        </p:nvSpPr>
        <p:spPr>
          <a:xfrm>
            <a:off x="283390" y="6451962"/>
            <a:ext cx="354397" cy="361414"/>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dirty="0">
                <a:solidFill>
                  <a:schemeClr val="tx1"/>
                </a:solidFill>
                <a:latin typeface="Arial" panose="020B0604020202020204" pitchFamily="34" charset="0"/>
                <a:cs typeface="Arial" panose="020B0604020202020204" pitchFamily="34" charset="0"/>
              </a:rPr>
              <a:t>7</a:t>
            </a:r>
          </a:p>
        </p:txBody>
      </p:sp>
      <p:sp>
        <p:nvSpPr>
          <p:cNvPr id="20" name="Rectangle 13"/>
          <p:cNvSpPr>
            <a:spLocks noChangeArrowheads="1"/>
          </p:cNvSpPr>
          <p:nvPr/>
        </p:nvSpPr>
        <p:spPr bwMode="auto">
          <a:xfrm>
            <a:off x="837828" y="1809167"/>
            <a:ext cx="10801200" cy="4303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3600" dirty="0"/>
              <a:t>The IAG is designed to:</a:t>
            </a:r>
          </a:p>
          <a:p>
            <a:pPr marL="571500" marR="0" lvl="0" indent="-571500" defTabSz="914126" fontAlgn="base">
              <a:spcBef>
                <a:spcPts val="1200"/>
              </a:spcBef>
              <a:spcAft>
                <a:spcPts val="200"/>
              </a:spcAft>
              <a:buClr>
                <a:schemeClr val="accent1"/>
              </a:buClr>
              <a:buSzPct val="100000"/>
              <a:buFont typeface="Arial" panose="020B0604020202020204" pitchFamily="34" charset="0"/>
              <a:buChar char="•"/>
              <a:tabLst/>
            </a:pPr>
            <a:r>
              <a:rPr lang="en-US" altLang="en-US" sz="3600" dirty="0"/>
              <a:t>assist the administration of the goods of the Society in the best way possible.  </a:t>
            </a:r>
          </a:p>
          <a:p>
            <a:pPr marL="571500" marR="0" lvl="0" indent="-571500" defTabSz="914126" fontAlgn="base">
              <a:spcBef>
                <a:spcPts val="1200"/>
              </a:spcBef>
              <a:spcAft>
                <a:spcPts val="200"/>
              </a:spcAft>
              <a:buClr>
                <a:schemeClr val="accent1"/>
              </a:buClr>
              <a:buSzPct val="100000"/>
              <a:buFont typeface="Arial" panose="020B0604020202020204" pitchFamily="34" charset="0"/>
              <a:buChar char="•"/>
              <a:tabLst/>
            </a:pPr>
            <a:r>
              <a:rPr lang="en-US" altLang="en-US" sz="3600" dirty="0"/>
              <a:t>It agrees with the requirements of our Institute, Canon Law in general, and the appropriate law of each country where the Society is apostolically involved</a:t>
            </a:r>
            <a:r>
              <a:rPr lang="en-AU" altLang="en-US" sz="3600" dirty="0"/>
              <a:t> </a:t>
            </a:r>
          </a:p>
        </p:txBody>
      </p:sp>
      <p:pic>
        <p:nvPicPr>
          <p:cNvPr id="7" name="Picture 6"/>
          <p:cNvPicPr>
            <a:picLocks noChangeAspect="1"/>
          </p:cNvPicPr>
          <p:nvPr/>
        </p:nvPicPr>
        <p:blipFill>
          <a:blip r:embed="rId3"/>
          <a:stretch>
            <a:fillRect/>
          </a:stretch>
        </p:blipFill>
        <p:spPr>
          <a:xfrm rot="21391782">
            <a:off x="587207" y="179603"/>
            <a:ext cx="1043185" cy="1267696"/>
          </a:xfrm>
          <a:prstGeom prst="rect">
            <a:avLst/>
          </a:prstGeom>
          <a:ln>
            <a:noFill/>
          </a:ln>
          <a:effectLst>
            <a:softEdge rad="112500"/>
          </a:effectLst>
        </p:spPr>
      </p:pic>
    </p:spTree>
    <p:extLst>
      <p:ext uri="{BB962C8B-B14F-4D97-AF65-F5344CB8AC3E}">
        <p14:creationId xmlns:p14="http://schemas.microsoft.com/office/powerpoint/2010/main" val="3520253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66522" y="332656"/>
            <a:ext cx="10055781" cy="1224135"/>
          </a:xfrm>
        </p:spPr>
        <p:txBody>
          <a:bodyPr>
            <a:normAutofit fontScale="90000"/>
          </a:bodyPr>
          <a:lstStyle/>
          <a:p>
            <a:pPr algn="ctr"/>
            <a:r>
              <a:rPr lang="en-US" sz="4400" b="1" dirty="0">
                <a:solidFill>
                  <a:srgbClr val="002060"/>
                </a:solidFill>
              </a:rPr>
              <a:t>Understanding the IAG</a:t>
            </a:r>
            <a:br>
              <a:rPr lang="en-US" sz="4400" b="1" dirty="0">
                <a:solidFill>
                  <a:srgbClr val="002060"/>
                </a:solidFill>
              </a:rPr>
            </a:br>
            <a:r>
              <a:rPr lang="en-US" sz="4400" b="1" dirty="0">
                <a:solidFill>
                  <a:srgbClr val="002060"/>
                </a:solidFill>
              </a:rPr>
              <a:t>Fundamentals of Financial</a:t>
            </a:r>
          </a:p>
        </p:txBody>
      </p:sp>
      <p:pic>
        <p:nvPicPr>
          <p:cNvPr id="4" name="Picture 1" descr="logo_20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34628" y="115369"/>
            <a:ext cx="976800" cy="112173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88877" y="6445160"/>
            <a:ext cx="11150151" cy="307777"/>
          </a:xfrm>
          <a:prstGeom prst="rect">
            <a:avLst/>
          </a:prstGeom>
          <a:noFill/>
        </p:spPr>
        <p:txBody>
          <a:bodyPr wrap="square" rtlCol="0">
            <a:spAutoFit/>
          </a:bodyPr>
          <a:lstStyle/>
          <a:p>
            <a:pPr algn="ctr"/>
            <a:r>
              <a:rPr lang="en-US" sz="1400" b="1" dirty="0"/>
              <a:t>Australian Province of the Society of Jesus</a:t>
            </a:r>
            <a:endParaRPr lang="en-AU" sz="1400" b="1" dirty="0"/>
          </a:p>
        </p:txBody>
      </p:sp>
      <p:sp>
        <p:nvSpPr>
          <p:cNvPr id="6" name="Flowchart: Connector 5"/>
          <p:cNvSpPr/>
          <p:nvPr/>
        </p:nvSpPr>
        <p:spPr>
          <a:xfrm>
            <a:off x="283390" y="6451962"/>
            <a:ext cx="354397" cy="361414"/>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dirty="0">
                <a:solidFill>
                  <a:schemeClr val="tx1"/>
                </a:solidFill>
                <a:latin typeface="Arial" panose="020B0604020202020204" pitchFamily="34" charset="0"/>
                <a:cs typeface="Arial" panose="020B0604020202020204" pitchFamily="34" charset="0"/>
              </a:rPr>
              <a:t>8</a:t>
            </a:r>
          </a:p>
        </p:txBody>
      </p:sp>
      <p:pic>
        <p:nvPicPr>
          <p:cNvPr id="7" name="Picture 6"/>
          <p:cNvPicPr>
            <a:picLocks noChangeAspect="1"/>
          </p:cNvPicPr>
          <p:nvPr/>
        </p:nvPicPr>
        <p:blipFill>
          <a:blip r:embed="rId3"/>
          <a:stretch>
            <a:fillRect/>
          </a:stretch>
        </p:blipFill>
        <p:spPr>
          <a:xfrm rot="21391782">
            <a:off x="587207" y="179603"/>
            <a:ext cx="1043185" cy="1267696"/>
          </a:xfrm>
          <a:prstGeom prst="rect">
            <a:avLst/>
          </a:prstGeom>
          <a:ln>
            <a:noFill/>
          </a:ln>
          <a:effectLst>
            <a:softEdge rad="112500"/>
          </a:effectLst>
        </p:spPr>
      </p:pic>
      <p:sp>
        <p:nvSpPr>
          <p:cNvPr id="8" name="Rectangle 13"/>
          <p:cNvSpPr>
            <a:spLocks noChangeArrowheads="1"/>
          </p:cNvSpPr>
          <p:nvPr/>
        </p:nvSpPr>
        <p:spPr bwMode="auto">
          <a:xfrm>
            <a:off x="637787" y="1705622"/>
            <a:ext cx="10929233" cy="4585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AU" altLang="en-US" sz="3600" dirty="0">
                <a:solidFill>
                  <a:schemeClr val="tx1">
                    <a:lumMod val="75000"/>
                    <a:lumOff val="25000"/>
                  </a:schemeClr>
                </a:solidFill>
              </a:rPr>
              <a:t>The fundamental understanding of financial management in the Society are…..</a:t>
            </a:r>
          </a:p>
          <a:p>
            <a:pPr marL="0" marR="0" lvl="0" indent="0" algn="l" defTabSz="914400" rtl="0" eaLnBrk="0" fontAlgn="base" latinLnBrk="0" hangingPunct="0">
              <a:lnSpc>
                <a:spcPct val="100000"/>
              </a:lnSpc>
              <a:spcBef>
                <a:spcPct val="0"/>
              </a:spcBef>
              <a:spcAft>
                <a:spcPct val="0"/>
              </a:spcAft>
              <a:buClrTx/>
              <a:buSzTx/>
              <a:buFontTx/>
              <a:buNone/>
              <a:tabLst/>
            </a:pPr>
            <a:endParaRPr lang="en-AU" altLang="en-US" dirty="0">
              <a:solidFill>
                <a:schemeClr val="tx1">
                  <a:lumMod val="75000"/>
                  <a:lumOff val="25000"/>
                </a:schemeClr>
              </a:solidFill>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AU" altLang="en-US" sz="3600" dirty="0">
                <a:solidFill>
                  <a:schemeClr val="tx1">
                    <a:lumMod val="75000"/>
                    <a:lumOff val="25000"/>
                  </a:schemeClr>
                </a:solidFill>
              </a:rPr>
              <a:t>The temporal goods of the Society are to be considered as belonging to Our Lord Jesus Christ.</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AU" altLang="en-US" sz="1600" dirty="0">
              <a:solidFill>
                <a:schemeClr val="tx1">
                  <a:lumMod val="75000"/>
                  <a:lumOff val="25000"/>
                </a:schemeClr>
              </a:solidFill>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AU" altLang="en-US" sz="3600" dirty="0">
                <a:solidFill>
                  <a:schemeClr val="tx1">
                    <a:lumMod val="75000"/>
                    <a:lumOff val="25000"/>
                  </a:schemeClr>
                </a:solidFill>
              </a:rPr>
              <a:t>The Society of Jesus is totally directed toward the realization of its end – the glory of God and the help of souls.</a:t>
            </a:r>
          </a:p>
        </p:txBody>
      </p:sp>
    </p:spTree>
    <p:extLst>
      <p:ext uri="{BB962C8B-B14F-4D97-AF65-F5344CB8AC3E}">
        <p14:creationId xmlns:p14="http://schemas.microsoft.com/office/powerpoint/2010/main" val="3033804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66522" y="332656"/>
            <a:ext cx="10055781" cy="1224135"/>
          </a:xfrm>
        </p:spPr>
        <p:txBody>
          <a:bodyPr>
            <a:normAutofit fontScale="90000"/>
          </a:bodyPr>
          <a:lstStyle/>
          <a:p>
            <a:pPr algn="ctr"/>
            <a:r>
              <a:rPr lang="en-US" sz="4400" b="1" dirty="0">
                <a:solidFill>
                  <a:srgbClr val="002060"/>
                </a:solidFill>
              </a:rPr>
              <a:t>Understanding the IAG</a:t>
            </a:r>
            <a:br>
              <a:rPr lang="en-US" sz="4400" b="1" dirty="0">
                <a:solidFill>
                  <a:srgbClr val="002060"/>
                </a:solidFill>
              </a:rPr>
            </a:br>
            <a:r>
              <a:rPr lang="en-US" sz="4400" b="1" dirty="0">
                <a:solidFill>
                  <a:srgbClr val="002060"/>
                </a:solidFill>
              </a:rPr>
              <a:t>“Principle”</a:t>
            </a:r>
          </a:p>
        </p:txBody>
      </p:sp>
      <p:pic>
        <p:nvPicPr>
          <p:cNvPr id="4" name="Picture 1" descr="logo_20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34628" y="115369"/>
            <a:ext cx="976800" cy="112173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88877" y="6445160"/>
            <a:ext cx="11150151" cy="307777"/>
          </a:xfrm>
          <a:prstGeom prst="rect">
            <a:avLst/>
          </a:prstGeom>
          <a:noFill/>
        </p:spPr>
        <p:txBody>
          <a:bodyPr wrap="square" rtlCol="0">
            <a:spAutoFit/>
          </a:bodyPr>
          <a:lstStyle/>
          <a:p>
            <a:pPr algn="ctr"/>
            <a:r>
              <a:rPr lang="en-US" sz="1400" b="1" dirty="0"/>
              <a:t>Australian Province of the Society of Jesus</a:t>
            </a:r>
            <a:endParaRPr lang="en-AU" sz="1400" b="1" dirty="0"/>
          </a:p>
        </p:txBody>
      </p:sp>
      <p:sp>
        <p:nvSpPr>
          <p:cNvPr id="6" name="Flowchart: Connector 5"/>
          <p:cNvSpPr/>
          <p:nvPr/>
        </p:nvSpPr>
        <p:spPr>
          <a:xfrm>
            <a:off x="283390" y="6451962"/>
            <a:ext cx="354397" cy="361414"/>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dirty="0">
                <a:solidFill>
                  <a:schemeClr val="tx1"/>
                </a:solidFill>
                <a:latin typeface="Arial" panose="020B0604020202020204" pitchFamily="34" charset="0"/>
                <a:cs typeface="Arial" panose="020B0604020202020204" pitchFamily="34" charset="0"/>
              </a:rPr>
              <a:t>9</a:t>
            </a:r>
          </a:p>
        </p:txBody>
      </p:sp>
      <p:pic>
        <p:nvPicPr>
          <p:cNvPr id="7" name="Picture 6"/>
          <p:cNvPicPr>
            <a:picLocks noChangeAspect="1"/>
          </p:cNvPicPr>
          <p:nvPr/>
        </p:nvPicPr>
        <p:blipFill>
          <a:blip r:embed="rId3"/>
          <a:stretch>
            <a:fillRect/>
          </a:stretch>
        </p:blipFill>
        <p:spPr>
          <a:xfrm rot="21391782">
            <a:off x="587207" y="179603"/>
            <a:ext cx="1043185" cy="1267696"/>
          </a:xfrm>
          <a:prstGeom prst="rect">
            <a:avLst/>
          </a:prstGeom>
          <a:ln>
            <a:noFill/>
          </a:ln>
          <a:effectLst>
            <a:softEdge rad="112500"/>
          </a:effectLst>
        </p:spPr>
      </p:pic>
      <p:sp>
        <p:nvSpPr>
          <p:cNvPr id="8" name="Rectangle 13"/>
          <p:cNvSpPr>
            <a:spLocks noChangeArrowheads="1"/>
          </p:cNvSpPr>
          <p:nvPr/>
        </p:nvSpPr>
        <p:spPr bwMode="auto">
          <a:xfrm>
            <a:off x="909836" y="2132856"/>
            <a:ext cx="10369152"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AU" altLang="en-US" sz="3600" dirty="0">
                <a:solidFill>
                  <a:schemeClr val="tx1">
                    <a:lumMod val="75000"/>
                    <a:lumOff val="25000"/>
                  </a:schemeClr>
                </a:solidFill>
              </a:rPr>
              <a:t>As a principle “all Clerics and Lay” involved in financial administration are bound to fulfil their duties in the name of the Church and in accordance with Constitutions and Complementary Norms of the Society</a:t>
            </a:r>
          </a:p>
          <a:p>
            <a:pPr marL="914400" lvl="1" indent="-457200" defTabSz="914400" eaLnBrk="0" fontAlgn="base" hangingPunct="0">
              <a:spcBef>
                <a:spcPct val="0"/>
              </a:spcBef>
              <a:spcAft>
                <a:spcPct val="0"/>
              </a:spcAft>
              <a:buFont typeface="Arial" panose="020B0604020202020204" pitchFamily="34" charset="0"/>
              <a:buChar char="•"/>
            </a:pPr>
            <a:endParaRPr lang="en-AU" altLang="en-US" sz="3600" dirty="0">
              <a:solidFill>
                <a:schemeClr val="tx1">
                  <a:lumMod val="75000"/>
                  <a:lumOff val="25000"/>
                </a:schemeClr>
              </a:solidFill>
            </a:endParaRPr>
          </a:p>
        </p:txBody>
      </p:sp>
    </p:spTree>
    <p:extLst>
      <p:ext uri="{BB962C8B-B14F-4D97-AF65-F5344CB8AC3E}">
        <p14:creationId xmlns:p14="http://schemas.microsoft.com/office/powerpoint/2010/main" val="1956482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etrospec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D26EA377-59BD-4C9C-9D94-EE8416EE4C79}"/>
    </a:ext>
  </a:extLst>
</a:theme>
</file>

<file path=ppt/theme/theme2.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1360506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TP102801108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706526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Props1.xml><?xml version="1.0" encoding="utf-8"?>
<ds:datastoreItem xmlns:ds="http://schemas.openxmlformats.org/officeDocument/2006/customXml" ds:itemID="{4683C129-7B42-490A-AD74-E9303BC76D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11E33DF-2340-4F4E-B874-B73FEFEBFC8D}">
  <ds:schemaRefs>
    <ds:schemaRef ds:uri="http://schemas.microsoft.com/sharepoint/v3/contenttype/forms"/>
  </ds:schemaRefs>
</ds:datastoreItem>
</file>

<file path=customXml/itemProps3.xml><?xml version="1.0" encoding="utf-8"?>
<ds:datastoreItem xmlns:ds="http://schemas.openxmlformats.org/officeDocument/2006/customXml" ds:itemID="{0F249165-F638-412C-8E0A-DFB7045CA2E0}">
  <ds:schemaRefs>
    <ds:schemaRef ds:uri="4873beb7-5857-4685-be1f-d57550cc96cc"/>
    <ds:schemaRef ds:uri="http://schemas.openxmlformats.org/package/2006/metadata/core-properties"/>
    <ds:schemaRef ds:uri="http://purl.org/dc/elements/1.1/"/>
    <ds:schemaRef ds:uri="http://schemas.microsoft.com/office/2006/metadata/properties"/>
    <ds:schemaRef ds:uri="http://purl.org/dc/terms/"/>
    <ds:schemaRef ds:uri="http://schemas.microsoft.com/office/2006/documentManagement/types"/>
    <ds:schemaRef ds:uri="http://purl.org/dc/dcmitype/"/>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Retrospect</Template>
  <TotalTime>4905</TotalTime>
  <Words>1898</Words>
  <Application>Microsoft Macintosh PowerPoint</Application>
  <PresentationFormat>Custom</PresentationFormat>
  <Paragraphs>279</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Retrospect</vt:lpstr>
      <vt:lpstr>Australian Province of the Society of Jesus</vt:lpstr>
      <vt:lpstr>Two Main Components </vt:lpstr>
      <vt:lpstr>Statues on Religious Poverty in the Society of Jesus</vt:lpstr>
      <vt:lpstr>Instructions on the Administration of Goods</vt:lpstr>
      <vt:lpstr>Australian Province of the Society of Jesus</vt:lpstr>
      <vt:lpstr>Understanding the IAG The Nature of the Instruction “IAG”</vt:lpstr>
      <vt:lpstr>Understanding the IAG  Its Objectives</vt:lpstr>
      <vt:lpstr>Understanding the IAG Fundamentals of Financial</vt:lpstr>
      <vt:lpstr>Understanding the IAG “Principle”</vt:lpstr>
      <vt:lpstr>Understanding the IAG Administrators</vt:lpstr>
      <vt:lpstr>Australian Province of the Society of Jesus</vt:lpstr>
      <vt:lpstr>Legal Framework Attitude towards law</vt:lpstr>
      <vt:lpstr>Legal Framework Types of Works</vt:lpstr>
      <vt:lpstr>Legal Framework Types of Works</vt:lpstr>
      <vt:lpstr>Legal Framework Types of Works</vt:lpstr>
      <vt:lpstr>Legal Framework Important Concepts for Financial Administration</vt:lpstr>
      <vt:lpstr>Legal Aspects and the Basics of Financial Administration</vt:lpstr>
      <vt:lpstr>Australian Province of the Society of Jesus</vt:lpstr>
      <vt:lpstr>Goods of the Society of Jesus “Economic Structure of the Province”</vt:lpstr>
      <vt:lpstr>Goods of the Society of Jesus “Economic Structure of the Province”</vt:lpstr>
      <vt:lpstr>Australian Province of the Society of Jesus</vt:lpstr>
      <vt:lpstr>Roles and Relationships of the Province “The General”</vt:lpstr>
      <vt:lpstr>Financial Administration at the level of the General “Financial Administration Structure”</vt:lpstr>
      <vt:lpstr>Roles and Relationships of the Province “Province Level”</vt:lpstr>
      <vt:lpstr>Financial Administration at the Province Level “Financial Administration Structure”</vt:lpstr>
      <vt:lpstr>Australian Province of the Society of Jesus</vt:lpstr>
      <vt:lpstr>Specific Requirements of the IAG relating to  ……… College Ltd</vt:lpstr>
      <vt:lpstr>Specific Requirements of the IAG relating to  …….. College Ltd</vt:lpstr>
      <vt:lpstr>Specific Requirements of the IAG relating to  …….. College Ltd</vt:lpstr>
      <vt:lpstr>Specific Requirements of the IAG relating to  …….. College Ltd</vt:lpstr>
      <vt:lpstr>Specific Requirements of the IAG relating to  ………. College Ltd</vt:lpstr>
      <vt:lpstr>Reporting (External and Internal) </vt:lpstr>
      <vt:lpstr>Reporting (External and Internal)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Australian Province of the Society of Jesus</dc:title>
  <dc:creator>"Paul Hayes" &lt;paulhayes@ozemail.com.au&gt;</dc:creator>
  <cp:lastModifiedBy>Thomas Renshaw</cp:lastModifiedBy>
  <cp:revision>346</cp:revision>
  <cp:lastPrinted>2017-02-16T07:50:16Z</cp:lastPrinted>
  <dcterms:created xsi:type="dcterms:W3CDTF">2016-11-30T21:30:39Z</dcterms:created>
  <dcterms:modified xsi:type="dcterms:W3CDTF">2018-01-10T22:24:37Z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